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6.xml" ContentType="application/vnd.openxmlformats-officedocument.presentationml.slide+xml"/>
  <Override PartName="/docProps/custom.xml" ContentType="application/vnd.openxmlformats-officedocument.custom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embedTrueTypeFonts="1" saveSubsetFonts="1" strictFirstAndLastChar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64350"/>
  <p:notesSz cx="12192000" cy="6864350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2BAB7065-F633-46AA-BD8B-55737BA4A23C}">
  <a:tblStyle styleId="{2BAB7065-F633-46AA-BD8B-55737BA4A23C}" styleName="Table_0">
    <a:wholeTbl>
      <a:tcTxStyle>
        <a:schemeClr val="dk1"/>
      </a:tcTxStyle>
      <a:tcStyle>
        <a:tcBdr>
          <a:left>
            <a:ln w="9525">
              <a:solidFill>
                <a:srgbClr val="000000">
                  <a:alpha val="0"/>
                </a:srgbClr>
              </a:solidFill>
            </a:ln>
          </a:left>
          <a:right>
            <a:ln w="9525">
              <a:solidFill>
                <a:srgbClr val="000000">
                  <a:alpha val="0"/>
                </a:srgbClr>
              </a:solidFill>
            </a:ln>
          </a:right>
          <a:top>
            <a:ln w="9525">
              <a:solidFill>
                <a:srgbClr val="000000">
                  <a:alpha val="0"/>
                </a:srgbClr>
              </a:solidFill>
            </a:ln>
          </a:top>
          <a:bottom>
            <a:ln w="9525">
              <a:solidFill>
                <a:srgbClr val="000000">
                  <a:alpha val="0"/>
                </a:srgbClr>
              </a:solidFill>
            </a:ln>
          </a:bottom>
          <a:insideH>
            <a:ln w="9525">
              <a:solidFill>
                <a:srgbClr val="000000">
                  <a:alpha val="0"/>
                </a:srgbClr>
              </a:solidFill>
            </a:ln>
          </a:insideH>
          <a:insideV>
            <a:ln w="9525">
              <a:solidFill>
                <a:srgbClr val="000000">
                  <a:alpha val="0"/>
                </a:srgbClr>
              </a:solidFill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presProps" Target="presProps.xml" /><Relationship Id="rId12" Type="http://schemas.openxmlformats.org/officeDocument/2006/relationships/tableStyles" Target="tableStyles.xml" /><Relationship Id="rId13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Slide" preserve="0" showMasterPhAnim="0" showMasterSp="0" type="obj" userDrawn="1">
  <p:cSld name="OBJECT">
    <p:bg>
      <p:bgPr shadeToTitle="0">
        <a:solidFill>
          <a:schemeClr val="lt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Google Shape;13;p10"/>
          <p:cNvSpPr/>
          <p:nvPr/>
        </p:nvSpPr>
        <p:spPr bwMode="auto">
          <a:xfrm>
            <a:off x="0" y="0"/>
            <a:ext cx="12193905" cy="6860540"/>
          </a:xfrm>
          <a:custGeom>
            <a:avLst/>
            <a:gdLst/>
            <a:ahLst/>
            <a:cxnLst/>
            <a:rect l="l" t="t" r="r" b="b"/>
            <a:pathLst>
              <a:path w="12193905" h="6860540" fill="norm" stroke="1" extrusionOk="0">
                <a:moveTo>
                  <a:pt x="12193498" y="0"/>
                </a:moveTo>
                <a:lnTo>
                  <a:pt x="0" y="0"/>
                </a:lnTo>
                <a:lnTo>
                  <a:pt x="0" y="6860247"/>
                </a:lnTo>
                <a:lnTo>
                  <a:pt x="12193498" y="6860247"/>
                </a:lnTo>
                <a:lnTo>
                  <a:pt x="12193498" y="0"/>
                </a:lnTo>
                <a:close/>
              </a:path>
            </a:pathLst>
          </a:custGeom>
          <a:solidFill>
            <a:srgbClr val="EFEDE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4" name="Google Shape;14;p10"/>
          <p:cNvSpPr/>
          <p:nvPr/>
        </p:nvSpPr>
        <p:spPr bwMode="auto">
          <a:xfrm>
            <a:off x="8153019" y="1684654"/>
            <a:ext cx="3275329" cy="4409440"/>
          </a:xfrm>
          <a:custGeom>
            <a:avLst/>
            <a:gdLst/>
            <a:ahLst/>
            <a:cxnLst/>
            <a:rect l="l" t="t" r="r" b="b"/>
            <a:pathLst>
              <a:path w="3275329" h="4409440" fill="norm" stroke="1" extrusionOk="0">
                <a:moveTo>
                  <a:pt x="3274720" y="0"/>
                </a:moveTo>
                <a:lnTo>
                  <a:pt x="2868980" y="0"/>
                </a:lnTo>
                <a:lnTo>
                  <a:pt x="2868980" y="4024630"/>
                </a:lnTo>
                <a:lnTo>
                  <a:pt x="0" y="4024630"/>
                </a:lnTo>
                <a:lnTo>
                  <a:pt x="0" y="4409440"/>
                </a:lnTo>
                <a:lnTo>
                  <a:pt x="3274720" y="4409440"/>
                </a:lnTo>
                <a:lnTo>
                  <a:pt x="3274720" y="4024630"/>
                </a:lnTo>
                <a:lnTo>
                  <a:pt x="3274720" y="0"/>
                </a:lnTo>
                <a:close/>
              </a:path>
            </a:pathLst>
          </a:custGeom>
          <a:solidFill>
            <a:srgbClr val="191B0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5" name="Google Shape;15;p10"/>
          <p:cNvSpPr/>
          <p:nvPr/>
        </p:nvSpPr>
        <p:spPr bwMode="auto">
          <a:xfrm>
            <a:off x="752233" y="743234"/>
            <a:ext cx="3275329" cy="4410075"/>
          </a:xfrm>
          <a:custGeom>
            <a:avLst/>
            <a:gdLst/>
            <a:ahLst/>
            <a:cxnLst/>
            <a:rect l="l" t="t" r="r" b="b"/>
            <a:pathLst>
              <a:path w="3275329" h="4410075" fill="norm" stroke="1" extrusionOk="0">
                <a:moveTo>
                  <a:pt x="3274072" y="0"/>
                </a:moveTo>
                <a:lnTo>
                  <a:pt x="0" y="0"/>
                </a:lnTo>
                <a:lnTo>
                  <a:pt x="0" y="4409833"/>
                </a:lnTo>
                <a:lnTo>
                  <a:pt x="405663" y="4409833"/>
                </a:lnTo>
                <a:lnTo>
                  <a:pt x="405663" y="384530"/>
                </a:lnTo>
                <a:lnTo>
                  <a:pt x="3274733" y="385851"/>
                </a:lnTo>
                <a:lnTo>
                  <a:pt x="3274262" y="288107"/>
                </a:lnTo>
                <a:lnTo>
                  <a:pt x="3274543" y="97743"/>
                </a:lnTo>
                <a:lnTo>
                  <a:pt x="3274072" y="0"/>
                </a:lnTo>
                <a:close/>
              </a:path>
            </a:pathLst>
          </a:custGeom>
          <a:solidFill>
            <a:srgbClr val="191B0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6" name="Google Shape;16;p10"/>
          <p:cNvSpPr txBox="1"/>
          <p:nvPr>
            <p:ph type="ctrTitle"/>
          </p:nvPr>
        </p:nvSpPr>
        <p:spPr bwMode="auto">
          <a:xfrm>
            <a:off x="5287208" y="1855269"/>
            <a:ext cx="1610995" cy="512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>
                <a:solidFill>
                  <a:srgbClr val="191B0E"/>
                </a:solidFill>
                <a:latin typeface="Libre Franklin Medium"/>
                <a:ea typeface="Libre Franklin Medium"/>
                <a:cs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7" name="Google Shape;17;p10"/>
          <p:cNvSpPr txBox="1"/>
          <p:nvPr>
            <p:ph type="subTitle" idx="1"/>
          </p:nvPr>
        </p:nvSpPr>
        <p:spPr bwMode="auto">
          <a:xfrm>
            <a:off x="1829752" y="3844036"/>
            <a:ext cx="8538845" cy="171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>
                <a:solidFill>
                  <a:srgbClr val="191B0E"/>
                </a:solidFill>
                <a:latin typeface="Libre Franklin Medium"/>
                <a:ea typeface="Libre Franklin Medium"/>
                <a:cs typeface="Libre Franklin Medium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8" name="Google Shape;18;p10"/>
          <p:cNvSpPr txBox="1"/>
          <p:nvPr>
            <p:ph type="ftr" idx="11"/>
          </p:nvPr>
        </p:nvSpPr>
        <p:spPr bwMode="auto">
          <a:xfrm>
            <a:off x="4147439" y="6383845"/>
            <a:ext cx="3903472" cy="34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9" name="Google Shape;19;p10"/>
          <p:cNvSpPr txBox="1"/>
          <p:nvPr>
            <p:ph type="dt" idx="10"/>
          </p:nvPr>
        </p:nvSpPr>
        <p:spPr bwMode="auto">
          <a:xfrm>
            <a:off x="609917" y="6383845"/>
            <a:ext cx="2805620" cy="34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0" name="Google Shape;20;p10"/>
          <p:cNvSpPr txBox="1"/>
          <p:nvPr>
            <p:ph type="sldNum" idx="12"/>
          </p:nvPr>
        </p:nvSpPr>
        <p:spPr bwMode="auto">
          <a:xfrm>
            <a:off x="8782812" y="6383845"/>
            <a:ext cx="2805620" cy="34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and Content" preserve="0" showMasterPhAnim="0" showMasterSp="0" userDrawn="1">
  <p:cSld name="Title and Content">
    <p:bg>
      <p:bgPr shadeToTitle="0">
        <a:solidFill>
          <a:schemeClr val="lt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/>
          <p:nvPr/>
        </p:nvSpPr>
        <p:spPr bwMode="auto">
          <a:xfrm>
            <a:off x="0" y="0"/>
            <a:ext cx="12193905" cy="6860540"/>
          </a:xfrm>
          <a:custGeom>
            <a:avLst/>
            <a:gdLst/>
            <a:ahLst/>
            <a:cxnLst/>
            <a:rect l="l" t="t" r="r" b="b"/>
            <a:pathLst>
              <a:path w="12193905" h="6860540" fill="norm" stroke="1" extrusionOk="0">
                <a:moveTo>
                  <a:pt x="12193498" y="0"/>
                </a:moveTo>
                <a:lnTo>
                  <a:pt x="0" y="0"/>
                </a:lnTo>
                <a:lnTo>
                  <a:pt x="0" y="6860247"/>
                </a:lnTo>
                <a:lnTo>
                  <a:pt x="12193498" y="6860247"/>
                </a:lnTo>
                <a:lnTo>
                  <a:pt x="12193498" y="0"/>
                </a:lnTo>
                <a:close/>
              </a:path>
            </a:pathLst>
          </a:custGeom>
          <a:solidFill>
            <a:srgbClr val="EFEDE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23" name="Google Shape;23;p11"/>
          <p:cNvSpPr/>
          <p:nvPr/>
        </p:nvSpPr>
        <p:spPr bwMode="auto">
          <a:xfrm>
            <a:off x="477469" y="0"/>
            <a:ext cx="229870" cy="6860540"/>
          </a:xfrm>
          <a:custGeom>
            <a:avLst/>
            <a:gdLst/>
            <a:ahLst/>
            <a:cxnLst/>
            <a:rect l="l" t="t" r="r" b="b"/>
            <a:pathLst>
              <a:path w="229870" h="6860540" fill="norm" stroke="1" extrusionOk="0">
                <a:moveTo>
                  <a:pt x="229730" y="0"/>
                </a:moveTo>
                <a:lnTo>
                  <a:pt x="0" y="0"/>
                </a:lnTo>
                <a:lnTo>
                  <a:pt x="0" y="6860247"/>
                </a:lnTo>
                <a:lnTo>
                  <a:pt x="229730" y="6860247"/>
                </a:lnTo>
                <a:lnTo>
                  <a:pt x="229730" y="0"/>
                </a:lnTo>
                <a:close/>
              </a:path>
            </a:pathLst>
          </a:custGeom>
          <a:solidFill>
            <a:srgbClr val="191B0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24" name="Google Shape;24;p11"/>
          <p:cNvSpPr txBox="1"/>
          <p:nvPr>
            <p:ph type="title"/>
          </p:nvPr>
        </p:nvSpPr>
        <p:spPr bwMode="auto">
          <a:xfrm>
            <a:off x="1450339" y="628727"/>
            <a:ext cx="9072245" cy="6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>
                <a:solidFill>
                  <a:srgbClr val="191B0E"/>
                </a:solidFill>
                <a:latin typeface="Libre Franklin Medium"/>
                <a:ea typeface="Libre Franklin Medium"/>
                <a:cs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5" name="Google Shape;25;p11"/>
          <p:cNvSpPr txBox="1"/>
          <p:nvPr>
            <p:ph type="body" idx="1"/>
          </p:nvPr>
        </p:nvSpPr>
        <p:spPr bwMode="auto">
          <a:xfrm>
            <a:off x="5606701" y="1380867"/>
            <a:ext cx="5502275" cy="3192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>
                <a:solidFill>
                  <a:srgbClr val="191B0E"/>
                </a:solidFill>
                <a:latin typeface="Libre Franklin Medium"/>
                <a:ea typeface="Libre Franklin Medium"/>
                <a:cs typeface="Libre Franklin Medium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6" name="Google Shape;26;p11"/>
          <p:cNvSpPr txBox="1"/>
          <p:nvPr>
            <p:ph type="ftr" idx="11"/>
          </p:nvPr>
        </p:nvSpPr>
        <p:spPr bwMode="auto">
          <a:xfrm>
            <a:off x="4147439" y="6383845"/>
            <a:ext cx="3903472" cy="34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7" name="Google Shape;27;p11"/>
          <p:cNvSpPr txBox="1"/>
          <p:nvPr>
            <p:ph type="dt" idx="10"/>
          </p:nvPr>
        </p:nvSpPr>
        <p:spPr bwMode="auto">
          <a:xfrm>
            <a:off x="609917" y="6383845"/>
            <a:ext cx="2805620" cy="34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8" name="Google Shape;28;p11"/>
          <p:cNvSpPr txBox="1"/>
          <p:nvPr>
            <p:ph type="sldNum" idx="12"/>
          </p:nvPr>
        </p:nvSpPr>
        <p:spPr bwMode="auto">
          <a:xfrm>
            <a:off x="8782812" y="6383845"/>
            <a:ext cx="2805620" cy="34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Only" preserve="0" showMasterPhAnim="0" showMasterSp="0" userDrawn="1">
  <p:cSld name="Title Only">
    <p:bg>
      <p:bgPr shadeToTitle="0">
        <a:solidFill>
          <a:schemeClr val="lt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/>
          <p:nvPr/>
        </p:nvSpPr>
        <p:spPr bwMode="auto">
          <a:xfrm>
            <a:off x="0" y="0"/>
            <a:ext cx="12193905" cy="6860540"/>
          </a:xfrm>
          <a:custGeom>
            <a:avLst/>
            <a:gdLst/>
            <a:ahLst/>
            <a:cxnLst/>
            <a:rect l="l" t="t" r="r" b="b"/>
            <a:pathLst>
              <a:path w="12193905" h="6860540" fill="norm" stroke="1" extrusionOk="0">
                <a:moveTo>
                  <a:pt x="12193498" y="0"/>
                </a:moveTo>
                <a:lnTo>
                  <a:pt x="0" y="0"/>
                </a:lnTo>
                <a:lnTo>
                  <a:pt x="0" y="6860247"/>
                </a:lnTo>
                <a:lnTo>
                  <a:pt x="12193498" y="6860247"/>
                </a:lnTo>
                <a:lnTo>
                  <a:pt x="12193498" y="0"/>
                </a:lnTo>
                <a:close/>
              </a:path>
            </a:pathLst>
          </a:custGeom>
          <a:solidFill>
            <a:srgbClr val="EFEDE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31" name="Google Shape;31;p12"/>
          <p:cNvSpPr/>
          <p:nvPr/>
        </p:nvSpPr>
        <p:spPr bwMode="auto">
          <a:xfrm>
            <a:off x="477469" y="0"/>
            <a:ext cx="229870" cy="6860540"/>
          </a:xfrm>
          <a:custGeom>
            <a:avLst/>
            <a:gdLst/>
            <a:ahLst/>
            <a:cxnLst/>
            <a:rect l="l" t="t" r="r" b="b"/>
            <a:pathLst>
              <a:path w="229870" h="6860540" fill="norm" stroke="1" extrusionOk="0">
                <a:moveTo>
                  <a:pt x="229730" y="0"/>
                </a:moveTo>
                <a:lnTo>
                  <a:pt x="0" y="0"/>
                </a:lnTo>
                <a:lnTo>
                  <a:pt x="0" y="6860247"/>
                </a:lnTo>
                <a:lnTo>
                  <a:pt x="229730" y="6860247"/>
                </a:lnTo>
                <a:lnTo>
                  <a:pt x="229730" y="0"/>
                </a:lnTo>
                <a:close/>
              </a:path>
            </a:pathLst>
          </a:custGeom>
          <a:solidFill>
            <a:srgbClr val="191B0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32" name="Google Shape;32;p12"/>
          <p:cNvSpPr txBox="1"/>
          <p:nvPr>
            <p:ph type="title"/>
          </p:nvPr>
        </p:nvSpPr>
        <p:spPr bwMode="auto">
          <a:xfrm>
            <a:off x="1450339" y="628727"/>
            <a:ext cx="9072245" cy="6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>
                <a:solidFill>
                  <a:srgbClr val="191B0E"/>
                </a:solidFill>
                <a:latin typeface="Libre Franklin Medium"/>
                <a:ea typeface="Libre Franklin Medium"/>
                <a:cs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3" name="Google Shape;33;p12"/>
          <p:cNvSpPr txBox="1"/>
          <p:nvPr>
            <p:ph type="ftr" idx="11"/>
          </p:nvPr>
        </p:nvSpPr>
        <p:spPr bwMode="auto">
          <a:xfrm>
            <a:off x="4147439" y="6383845"/>
            <a:ext cx="3903472" cy="34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4" name="Google Shape;34;p12"/>
          <p:cNvSpPr txBox="1"/>
          <p:nvPr>
            <p:ph type="dt" idx="10"/>
          </p:nvPr>
        </p:nvSpPr>
        <p:spPr bwMode="auto">
          <a:xfrm>
            <a:off x="609917" y="6383845"/>
            <a:ext cx="2805620" cy="34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5" name="Google Shape;35;p12"/>
          <p:cNvSpPr txBox="1"/>
          <p:nvPr>
            <p:ph type="sldNum" idx="12"/>
          </p:nvPr>
        </p:nvSpPr>
        <p:spPr bwMode="auto">
          <a:xfrm>
            <a:off x="8782812" y="6383845"/>
            <a:ext cx="2805620" cy="34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wo Content" preserve="0" showMasterPhAnim="0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>
            <p:ph type="title"/>
          </p:nvPr>
        </p:nvSpPr>
        <p:spPr bwMode="auto">
          <a:xfrm>
            <a:off x="1450339" y="628727"/>
            <a:ext cx="9072245" cy="6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>
                <a:solidFill>
                  <a:srgbClr val="191B0E"/>
                </a:solidFill>
                <a:latin typeface="Libre Franklin Medium"/>
                <a:ea typeface="Libre Franklin Medium"/>
                <a:cs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8" name="Google Shape;38;p13"/>
          <p:cNvSpPr txBox="1"/>
          <p:nvPr>
            <p:ph type="body" idx="1"/>
          </p:nvPr>
        </p:nvSpPr>
        <p:spPr bwMode="auto">
          <a:xfrm>
            <a:off x="609917" y="1578800"/>
            <a:ext cx="5306282" cy="4530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9" name="Google Shape;39;p13"/>
          <p:cNvSpPr txBox="1"/>
          <p:nvPr>
            <p:ph type="body" idx="2"/>
          </p:nvPr>
        </p:nvSpPr>
        <p:spPr bwMode="auto">
          <a:xfrm>
            <a:off x="6282150" y="1578800"/>
            <a:ext cx="5306282" cy="4530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0" name="Google Shape;40;p13"/>
          <p:cNvSpPr txBox="1"/>
          <p:nvPr>
            <p:ph type="ftr" idx="11"/>
          </p:nvPr>
        </p:nvSpPr>
        <p:spPr bwMode="auto">
          <a:xfrm>
            <a:off x="4147439" y="6383845"/>
            <a:ext cx="3903472" cy="34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1" name="Google Shape;41;p13"/>
          <p:cNvSpPr txBox="1"/>
          <p:nvPr>
            <p:ph type="dt" idx="10"/>
          </p:nvPr>
        </p:nvSpPr>
        <p:spPr bwMode="auto">
          <a:xfrm>
            <a:off x="609917" y="6383845"/>
            <a:ext cx="2805620" cy="34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2" name="Google Shape;42;p13"/>
          <p:cNvSpPr txBox="1"/>
          <p:nvPr>
            <p:ph type="sldNum" idx="12"/>
          </p:nvPr>
        </p:nvSpPr>
        <p:spPr bwMode="auto">
          <a:xfrm>
            <a:off x="8782812" y="6383845"/>
            <a:ext cx="2805620" cy="34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Blank" preserve="0" showMasterPhAnim="0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" name="Google Shape;44;p14"/>
          <p:cNvSpPr txBox="1"/>
          <p:nvPr>
            <p:ph type="ftr" idx="11"/>
          </p:nvPr>
        </p:nvSpPr>
        <p:spPr bwMode="auto">
          <a:xfrm>
            <a:off x="4147439" y="6383845"/>
            <a:ext cx="3903472" cy="34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5" name="Google Shape;45;p14"/>
          <p:cNvSpPr txBox="1"/>
          <p:nvPr>
            <p:ph type="dt" idx="10"/>
          </p:nvPr>
        </p:nvSpPr>
        <p:spPr bwMode="auto">
          <a:xfrm>
            <a:off x="609917" y="6383845"/>
            <a:ext cx="2805620" cy="34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6" name="Google Shape;46;p14"/>
          <p:cNvSpPr txBox="1"/>
          <p:nvPr>
            <p:ph type="sldNum" idx="12"/>
          </p:nvPr>
        </p:nvSpPr>
        <p:spPr bwMode="auto">
          <a:xfrm>
            <a:off x="8782812" y="6383845"/>
            <a:ext cx="2805620" cy="34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lt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/>
          <p:nvPr/>
        </p:nvSpPr>
        <p:spPr bwMode="auto">
          <a:xfrm>
            <a:off x="0" y="0"/>
            <a:ext cx="12193905" cy="6860540"/>
          </a:xfrm>
          <a:custGeom>
            <a:avLst/>
            <a:gdLst/>
            <a:ahLst/>
            <a:cxnLst/>
            <a:rect l="l" t="t" r="r" b="b"/>
            <a:pathLst>
              <a:path w="12193905" h="6860540" fill="norm" stroke="1" extrusionOk="0">
                <a:moveTo>
                  <a:pt x="12193498" y="0"/>
                </a:moveTo>
                <a:lnTo>
                  <a:pt x="0" y="0"/>
                </a:lnTo>
                <a:lnTo>
                  <a:pt x="0" y="6860247"/>
                </a:lnTo>
                <a:lnTo>
                  <a:pt x="12193498" y="6860247"/>
                </a:lnTo>
                <a:lnTo>
                  <a:pt x="12193498" y="0"/>
                </a:lnTo>
                <a:close/>
              </a:path>
            </a:pathLst>
          </a:custGeom>
          <a:solidFill>
            <a:srgbClr val="EFEDE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7" name="Google Shape;7;p9"/>
          <p:cNvSpPr txBox="1"/>
          <p:nvPr>
            <p:ph type="title"/>
          </p:nvPr>
        </p:nvSpPr>
        <p:spPr bwMode="auto">
          <a:xfrm>
            <a:off x="1450339" y="628727"/>
            <a:ext cx="9072245" cy="6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91B0E"/>
                </a:solidFill>
                <a:latin typeface="Libre Franklin Medium"/>
                <a:ea typeface="Libre Franklin Medium"/>
                <a:cs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p9"/>
          <p:cNvSpPr txBox="1"/>
          <p:nvPr>
            <p:ph type="body" idx="1"/>
          </p:nvPr>
        </p:nvSpPr>
        <p:spPr bwMode="auto">
          <a:xfrm>
            <a:off x="5606701" y="1380867"/>
            <a:ext cx="5502275" cy="3192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rgbClr val="191B0E"/>
                </a:solidFill>
                <a:latin typeface="Libre Franklin Medium"/>
                <a:ea typeface="Libre Franklin Medium"/>
                <a:cs typeface="Libre Franklin Medium"/>
              </a:defRPr>
            </a:lvl1pPr>
            <a:lvl2pPr marL="914400" marR="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</a:defRPr>
            </a:lvl2pPr>
            <a:lvl3pPr marL="1371600" marR="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</a:defRPr>
            </a:lvl3pPr>
            <a:lvl4pPr marL="1828800" marR="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</a:defRPr>
            </a:lvl4pPr>
            <a:lvl5pPr marL="2286000" marR="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</a:defRPr>
            </a:lvl5pPr>
            <a:lvl6pPr marL="2743200" marR="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</a:defRPr>
            </a:lvl6pPr>
            <a:lvl7pPr marL="3200400" marR="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</a:defRPr>
            </a:lvl7pPr>
            <a:lvl8pPr marL="3657600" marR="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</a:defRPr>
            </a:lvl8pPr>
            <a:lvl9pPr marL="4114800" marR="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9;p9"/>
          <p:cNvSpPr txBox="1"/>
          <p:nvPr>
            <p:ph type="ftr" idx="11"/>
          </p:nvPr>
        </p:nvSpPr>
        <p:spPr bwMode="auto">
          <a:xfrm>
            <a:off x="4147439" y="6383845"/>
            <a:ext cx="3903472" cy="34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10" name="Google Shape;10;p9"/>
          <p:cNvSpPr txBox="1"/>
          <p:nvPr>
            <p:ph type="dt" idx="10"/>
          </p:nvPr>
        </p:nvSpPr>
        <p:spPr bwMode="auto">
          <a:xfrm>
            <a:off x="609917" y="6383845"/>
            <a:ext cx="2805620" cy="34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11;p9"/>
          <p:cNvSpPr txBox="1"/>
          <p:nvPr>
            <p:ph type="sldNum" idx="12"/>
          </p:nvPr>
        </p:nvSpPr>
        <p:spPr bwMode="auto">
          <a:xfrm>
            <a:off x="8782812" y="6383845"/>
            <a:ext cx="2805620" cy="34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/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1" name="Google Shape;51;p1" title="ChatGPT Image 27 авг. 2025 г., 09_23_41.png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-674408"/>
            <a:ext cx="12192000" cy="7735032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"/>
          <p:cNvSpPr txBox="1"/>
          <p:nvPr/>
        </p:nvSpPr>
        <p:spPr bwMode="auto">
          <a:xfrm>
            <a:off x="2553002" y="3023901"/>
            <a:ext cx="7086000" cy="19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5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</a:rPr>
              <a:t>ФАБРИКА ВЯЗАНОГО ТРИКОТАЖА “AISHAH TEXTIL”</a:t>
            </a:r>
            <a:endParaRPr sz="35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</a:endParaRPr>
          </a:p>
          <a:p>
            <a:pPr marL="218440" lvl="0" indent="0" algn="ctr">
              <a:lnSpc>
                <a:spcPct val="100000"/>
              </a:lnSpc>
              <a:spcBef>
                <a:spcPts val="3420"/>
              </a:spcBef>
              <a:spcAft>
                <a:spcPts val="0"/>
              </a:spcAft>
              <a:buNone/>
              <a:defRPr/>
            </a:pPr>
            <a:r>
              <a:rPr lang="en-US" sz="26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</a:rPr>
              <a:t>Забота о детях в каждой петельке</a:t>
            </a:r>
            <a:endParaRPr sz="26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" name="Google Shape;57;p2"/>
          <p:cNvSpPr/>
          <p:nvPr/>
        </p:nvSpPr>
        <p:spPr bwMode="auto">
          <a:xfrm>
            <a:off x="0" y="0"/>
            <a:ext cx="12193905" cy="6860540"/>
          </a:xfrm>
          <a:custGeom>
            <a:avLst/>
            <a:gdLst/>
            <a:ahLst/>
            <a:cxnLst/>
            <a:rect l="l" t="t" r="r" b="b"/>
            <a:pathLst>
              <a:path w="12193905" h="6860540" fill="norm" stroke="1" extrusionOk="0">
                <a:moveTo>
                  <a:pt x="12193498" y="0"/>
                </a:moveTo>
                <a:lnTo>
                  <a:pt x="0" y="0"/>
                </a:lnTo>
                <a:lnTo>
                  <a:pt x="0" y="6860247"/>
                </a:lnTo>
                <a:lnTo>
                  <a:pt x="12193498" y="6860247"/>
                </a:lnTo>
                <a:lnTo>
                  <a:pt x="12193498" y="0"/>
                </a:lnTo>
                <a:close/>
              </a:path>
            </a:pathLst>
          </a:custGeom>
          <a:solidFill>
            <a:srgbClr val="98785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/>
          </a:p>
        </p:txBody>
      </p:sp>
      <p:sp>
        <p:nvSpPr>
          <p:cNvPr id="58" name="Google Shape;58;p2"/>
          <p:cNvSpPr txBox="1"/>
          <p:nvPr>
            <p:ph type="title"/>
          </p:nvPr>
        </p:nvSpPr>
        <p:spPr bwMode="auto">
          <a:xfrm>
            <a:off x="922329" y="276050"/>
            <a:ext cx="10707000" cy="1361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8900" rIns="0" bIns="0" anchor="t" anchorCtr="0">
            <a:spAutoFit/>
          </a:bodyPr>
          <a:lstStyle/>
          <a:p>
            <a:pPr marL="12700" marR="5080" lvl="0" indent="0" algn="ctr">
              <a:lnSpc>
                <a:spcPct val="1065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lt1"/>
                </a:solidFill>
              </a:rPr>
              <a:t>ДЛЯ ОПТОВЫХ КЛИЕНТОВ, БРЕНДОВ И РИТЕЙЛЕРОВ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9" name="Google Shape;59;p2"/>
          <p:cNvSpPr txBox="1"/>
          <p:nvPr/>
        </p:nvSpPr>
        <p:spPr bwMode="auto">
          <a:xfrm>
            <a:off x="1628212" y="1637148"/>
            <a:ext cx="9296998" cy="266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457200" marR="5080" lvl="0" indent="0" algn="ctr">
              <a:lnSpc>
                <a:spcPct val="11435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>
                <a:solidFill>
                  <a:schemeClr val="bg1">
                    <a:lumMod val="95000"/>
                  </a:schemeClr>
                </a:solidFill>
                <a:latin typeface="Libre Franklin Medium"/>
                <a:ea typeface="Libre Franklin Medium"/>
                <a:cs typeface="Libre Franklin Medium"/>
              </a:rPr>
              <a:t>Фабрика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latin typeface="Libre Franklin Medium"/>
                <a:ea typeface="Libre Franklin Medium"/>
                <a:cs typeface="Libre Franklin Medium"/>
              </a:rPr>
              <a:t>детского вязаного трикотажа “Айшах Текстиль” – надежный поставщик для вашего бренда</a:t>
            </a:r>
            <a:endParaRPr sz="2400">
              <a:solidFill>
                <a:schemeClr val="bg1">
                  <a:lumMod val="95000"/>
                </a:schemeClr>
              </a:solidFill>
              <a:latin typeface="Libre Franklin Medium"/>
              <a:ea typeface="Libre Franklin Medium"/>
              <a:cs typeface="Libre Franklin Medium"/>
            </a:endParaRPr>
          </a:p>
          <a:p>
            <a:pPr marL="394970" marR="5080" lvl="0" indent="-360680" algn="ctr">
              <a:lnSpc>
                <a:spcPct val="11435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ibre Franklin Medium"/>
              <a:buChar char="■"/>
              <a:defRPr/>
            </a:pPr>
            <a:r>
              <a:rPr lang="en-US" sz="2400">
                <a:solidFill>
                  <a:schemeClr val="bg1">
                    <a:lumMod val="95000"/>
                  </a:schemeClr>
                </a:solidFill>
                <a:latin typeface="Libre Franklin Medium"/>
                <a:ea typeface="Libre Franklin Medium"/>
                <a:cs typeface="Libre Franklin Medium"/>
              </a:rPr>
              <a:t>Контакты:</a:t>
            </a:r>
            <a:endParaRPr sz="2400">
              <a:solidFill>
                <a:schemeClr val="bg1">
                  <a:lumMod val="95000"/>
                </a:schemeClr>
              </a:solidFill>
              <a:latin typeface="Libre Franklin Medium"/>
              <a:ea typeface="Libre Franklin Medium"/>
              <a:cs typeface="Libre Franklin Medium"/>
            </a:endParaRPr>
          </a:p>
          <a:p>
            <a:pPr marL="0" lvl="0" indent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  <a:defRPr/>
            </a:pPr>
            <a:r>
              <a:rPr lang="en-US" sz="2400">
                <a:solidFill>
                  <a:schemeClr val="bg1">
                    <a:lumMod val="95000"/>
                  </a:schemeClr>
                </a:solidFill>
                <a:latin typeface="Libre Franklin Medium"/>
                <a:ea typeface="Libre Franklin Medium"/>
                <a:cs typeface="Libre Franklin Medium"/>
              </a:rPr>
              <a:t>Телефон: +7-928-655-56-58</a:t>
            </a:r>
            <a:br>
              <a:rPr lang="en-US" sz="2400">
                <a:solidFill>
                  <a:schemeClr val="bg1">
                    <a:lumMod val="95000"/>
                  </a:schemeClr>
                </a:solidFill>
                <a:latin typeface="Libre Franklin Medium"/>
                <a:ea typeface="Libre Franklin Medium"/>
                <a:cs typeface="Libre Franklin Medium"/>
              </a:rPr>
            </a:br>
            <a:r>
              <a:rPr lang="en-US" sz="2400">
                <a:solidFill>
                  <a:schemeClr val="bg1">
                    <a:lumMod val="95000"/>
                  </a:schemeClr>
                </a:solidFill>
                <a:latin typeface="Libre Franklin Medium"/>
                <a:ea typeface="Libre Franklin Medium"/>
                <a:cs typeface="Libre Franklin Medium"/>
              </a:rPr>
              <a:t>Email: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latin typeface="Libre Franklin Medium"/>
                <a:ea typeface="Libre Franklin Medium"/>
                <a:cs typeface="Libre Franklin Medium"/>
              </a:rPr>
              <a:t>aishah.textil@mail.ru</a:t>
            </a:r>
            <a:endParaRPr sz="2400">
              <a:solidFill>
                <a:schemeClr val="bg1">
                  <a:lumMod val="95000"/>
                </a:schemeClr>
              </a:solidFill>
              <a:latin typeface="Libre Franklin Medium"/>
              <a:ea typeface="Libre Franklin Medium"/>
              <a:cs typeface="Libre Franklin Medium"/>
            </a:endParaRPr>
          </a:p>
          <a:p>
            <a:pPr marL="394970" lvl="0" indent="-360045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ibre Franklin Medium"/>
              <a:buChar char="■"/>
              <a:defRPr/>
            </a:pPr>
            <a:r>
              <a:rPr lang="en-US" sz="2400">
                <a:solidFill>
                  <a:schemeClr val="bg1">
                    <a:lumMod val="95000"/>
                  </a:schemeClr>
                </a:solidFill>
                <a:latin typeface="Libre Franklin Medium"/>
                <a:ea typeface="Libre Franklin Medium"/>
                <a:cs typeface="Libre Franklin Medium"/>
              </a:rPr>
              <a:t>Сайт: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latin typeface="Libre Franklin Medium"/>
                <a:ea typeface="Libre Franklin Medium"/>
                <a:cs typeface="Libre Franklin Medium"/>
              </a:rPr>
              <a:t>https://aishah-textil.ru/</a:t>
            </a:r>
            <a:endParaRPr sz="2400">
              <a:solidFill>
                <a:schemeClr val="bg1">
                  <a:lumMod val="95000"/>
                </a:schemeClr>
              </a:solidFill>
              <a:latin typeface="Libre Franklin Medium"/>
              <a:ea typeface="Libre Franklin Medium"/>
              <a:cs typeface="Libre Franklin Medium"/>
            </a:endParaRPr>
          </a:p>
        </p:txBody>
      </p:sp>
      <p:sp>
        <p:nvSpPr>
          <p:cNvPr id="60" name="Google Shape;60;p2"/>
          <p:cNvSpPr txBox="1"/>
          <p:nvPr/>
        </p:nvSpPr>
        <p:spPr bwMode="auto">
          <a:xfrm>
            <a:off x="922329" y="4307127"/>
            <a:ext cx="10865219" cy="247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51510" marR="648970" lvl="0" indent="0" algn="ctr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r>
              <a:rPr lang="en-US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</a:rPr>
              <a:t>Индивидуальный предприниматель Магаяева Айшат Ханафиевна (зарегистрирован 05.03.2018)</a:t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</a:endParaRPr>
          </a:p>
          <a:p>
            <a:pPr marL="8255" lvl="0" indent="0" algn="ctr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r>
              <a:rPr lang="en-US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</a:rPr>
              <a:t>Адрес: 369015, Карачаево-ЧеркесскаяРеспублика, г. Черкесск, </a:t>
            </a:r>
            <a:r>
              <a:rPr lang="en-US" sz="1800" i="1">
                <a:solidFill>
                  <a:schemeClr val="lt1"/>
                </a:solidFill>
                <a:latin typeface="Libre Franklin"/>
                <a:ea typeface="Libre Franklin"/>
                <a:cs typeface="Libre Franklin"/>
              </a:rPr>
              <a:t>yn. </a:t>
            </a:r>
            <a:r>
              <a:rPr lang="en-US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</a:rPr>
              <a:t>Рыночная, дом 67</a:t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</a:endParaRPr>
          </a:p>
          <a:p>
            <a:pPr marL="0" lvl="0" indent="0" algn="ctr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r>
              <a:rPr lang="en-US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</a:rPr>
              <a:t>ИНН: 090702468478 ОГРН/ОГРНИП: 3180917000031 23 OKПO: 0127004335</a:t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</a:endParaRPr>
          </a:p>
          <a:p>
            <a:pPr marL="0" lvl="0" indent="0" algn="ctr">
              <a:lnSpc>
                <a:spcPct val="11487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r>
              <a:rPr lang="en-US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</a:rPr>
              <a:t>Вид деятельности основной: 14.13.1 (Производство верхней трикотажной или вязаной одежды)</a:t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</a:endParaRPr>
          </a:p>
          <a:p>
            <a:pPr marL="950593" marR="947418" lvl="0" indent="0" algn="ctr">
              <a:lnSpc>
                <a:spcPct val="94100"/>
              </a:lnSpc>
              <a:spcBef>
                <a:spcPts val="2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r>
              <a:rPr lang="en-US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</a:rPr>
              <a:t>Расчётный счёт: 40802810670010399982 БИК: 044525092 Банк: МОСКОВСКИЙ ФИЛИАЛ AO КБ "МОДУЛЬБАНК" Kopp. счёт: 30101 810 6 45250000092</a:t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</a:endParaRPr>
          </a:p>
          <a:p>
            <a:pPr marL="1905" lvl="0" indent="0" algn="ctr">
              <a:lnSpc>
                <a:spcPct val="104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r>
              <a:rPr lang="en-US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</a:rPr>
              <a:t>Тел.: +7 928 398 86 03</a:t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/>
          <p:nvPr/>
        </p:nvSpPr>
        <p:spPr bwMode="auto">
          <a:xfrm>
            <a:off x="-950" y="1900"/>
            <a:ext cx="12193905" cy="6860540"/>
          </a:xfrm>
          <a:custGeom>
            <a:avLst/>
            <a:gdLst/>
            <a:ahLst/>
            <a:cxnLst/>
            <a:rect l="l" t="t" r="r" b="b"/>
            <a:pathLst>
              <a:path w="12193905" h="6860540" fill="norm" stroke="1" extrusionOk="0">
                <a:moveTo>
                  <a:pt x="12193498" y="0"/>
                </a:moveTo>
                <a:lnTo>
                  <a:pt x="0" y="0"/>
                </a:lnTo>
                <a:lnTo>
                  <a:pt x="0" y="6860247"/>
                </a:lnTo>
                <a:lnTo>
                  <a:pt x="12193498" y="6860247"/>
                </a:lnTo>
                <a:lnTo>
                  <a:pt x="12193498" y="0"/>
                </a:lnTo>
                <a:close/>
              </a:path>
            </a:pathLst>
          </a:custGeom>
          <a:solidFill>
            <a:srgbClr val="98785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/>
          </a:p>
        </p:txBody>
      </p:sp>
      <p:sp>
        <p:nvSpPr>
          <p:cNvPr id="66" name="Google Shape;66;p7"/>
          <p:cNvSpPr txBox="1"/>
          <p:nvPr>
            <p:ph type="title"/>
          </p:nvPr>
        </p:nvSpPr>
        <p:spPr bwMode="auto">
          <a:xfrm>
            <a:off x="1184550" y="85625"/>
            <a:ext cx="9541200" cy="6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lt1"/>
                </a:solidFill>
              </a:rPr>
              <a:t>УСЛОВИЯ СОТРУДНИЧЕСТВА: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7" name="Google Shape;67;p7"/>
          <p:cNvSpPr txBox="1"/>
          <p:nvPr>
            <p:ph type="body" idx="1"/>
          </p:nvPr>
        </p:nvSpPr>
        <p:spPr bwMode="auto">
          <a:xfrm flipH="0" flipV="0">
            <a:off x="398499" y="714724"/>
            <a:ext cx="7717249" cy="572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1124" rIns="0" bIns="0" anchor="t" anchorCtr="0">
            <a:spAutoFit/>
          </a:bodyPr>
          <a:lstStyle/>
          <a:p>
            <a:pPr marL="394970" lvl="0" indent="-35687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ibre Franklin Medium"/>
              <a:buChar char="■"/>
              <a:defRPr/>
            </a:pPr>
            <a:r>
              <a:rPr lang="en-US" sz="2000">
                <a:solidFill>
                  <a:schemeClr val="lt1"/>
                </a:solidFill>
              </a:rPr>
              <a:t>Минимальный </a:t>
            </a:r>
            <a:r>
              <a:rPr lang="en-US" sz="1800">
                <a:solidFill>
                  <a:schemeClr val="lt1"/>
                </a:solidFill>
              </a:rPr>
              <a:t>заказ: от 100 единиц (готовая программа), от 300 единиц (индивидуальная разработка); </a:t>
            </a:r>
            <a:endParaRPr sz="1800">
              <a:solidFill>
                <a:schemeClr val="lt1"/>
              </a:solidFill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>
                <a:solidFill>
                  <a:schemeClr val="lt1"/>
                </a:solidFill>
              </a:rPr>
              <a:t>Мы создаём вязаные модели по индивидуальной разработке и принимаем заказы от 300 единиц.</a:t>
            </a:r>
            <a:endParaRPr sz="1800">
              <a:solidFill>
                <a:schemeClr val="lt1"/>
              </a:solidFill>
            </a:endParaRPr>
          </a:p>
          <a:p>
            <a:pPr marL="0" lvl="0" indent="0" algn="l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en-US" sz="1800">
                <a:solidFill>
                  <a:schemeClr val="lt1"/>
                </a:solidFill>
              </a:rPr>
              <a:t>Заказ от 300 до 999 штук - разработка модели оплачивается отдельно — 15 000 рублей.</a:t>
            </a:r>
            <a:endParaRPr sz="1800">
              <a:solidFill>
                <a:schemeClr val="lt1"/>
              </a:solidFill>
            </a:endParaRPr>
          </a:p>
          <a:p>
            <a:pPr marL="0" lvl="0" indent="0" algn="l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en-US" sz="1800">
                <a:solidFill>
                  <a:schemeClr val="lt1"/>
                </a:solidFill>
              </a:rPr>
              <a:t>Заказ от 1000 штук и более - разработка модели для вас бесплатно.</a:t>
            </a:r>
            <a:endParaRPr sz="1800">
              <a:solidFill>
                <a:schemeClr val="lt1"/>
              </a:solidFill>
            </a:endParaRPr>
          </a:p>
          <a:p>
            <a:pPr marL="0" lvl="0" indent="0" algn="l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en-US" sz="1800">
                <a:solidFill>
                  <a:schemeClr val="lt1"/>
                </a:solidFill>
              </a:rPr>
              <a:t>В качестве гарантии оформления заказа с клиента берётся предоплата за разработку (15 000 рублей), которая затем вычитается из общей стоимости заказа.</a:t>
            </a:r>
            <a:endParaRPr sz="1800">
              <a:solidFill>
                <a:schemeClr val="lt1"/>
              </a:solidFill>
            </a:endParaRPr>
          </a:p>
          <a:p>
            <a:pPr marL="0" lvl="0" indent="0" algn="l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en-US" sz="1800">
                <a:solidFill>
                  <a:schemeClr val="lt1"/>
                </a:solidFill>
              </a:rPr>
              <a:t>Таким образом, при объёме от 1000 единиц вы получаете собственную уникальную модель без дополнительных расходов на разработку.</a:t>
            </a:r>
            <a:endParaRPr sz="1800">
              <a:solidFill>
                <a:schemeClr val="lt1"/>
              </a:solidFill>
            </a:endParaRPr>
          </a:p>
          <a:p>
            <a:pPr marL="395605" marR="212725" lvl="0" indent="-358140" algn="l">
              <a:lnSpc>
                <a:spcPct val="119473"/>
              </a:lnSpc>
              <a:spcBef>
                <a:spcPts val="123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ibre Franklin Medium"/>
              <a:buChar char="■"/>
              <a:defRPr/>
            </a:pPr>
            <a:r>
              <a:rPr lang="en-US" sz="1800">
                <a:solidFill>
                  <a:schemeClr val="lt1"/>
                </a:solidFill>
              </a:rPr>
              <a:t>Сроки производства: 14-30 дней (зависит от сложности);</a:t>
            </a:r>
            <a:endParaRPr sz="1800">
              <a:solidFill>
                <a:schemeClr val="lt1"/>
              </a:solidFill>
            </a:endParaRPr>
          </a:p>
          <a:p>
            <a:pPr marL="394970" lvl="0" indent="-356870" algn="l">
              <a:lnSpc>
                <a:spcPct val="100000"/>
              </a:lnSpc>
              <a:spcBef>
                <a:spcPts val="103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ibre Franklin Medium"/>
              <a:buChar char="■"/>
              <a:defRPr/>
            </a:pPr>
            <a:r>
              <a:rPr lang="en-US" sz="1800">
                <a:solidFill>
                  <a:schemeClr val="lt1"/>
                </a:solidFill>
              </a:rPr>
              <a:t>Оплата: 50% предоплата, 50% перед отгрузкой;</a:t>
            </a:r>
            <a:endParaRPr sz="1800">
              <a:solidFill>
                <a:schemeClr val="lt1"/>
              </a:solidFill>
            </a:endParaRPr>
          </a:p>
          <a:p>
            <a:pPr marL="394970" lvl="0" indent="-356870" algn="l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ibre Franklin Medium"/>
              <a:buChar char="■"/>
              <a:defRPr/>
            </a:pPr>
            <a:r>
              <a:rPr lang="en-US" sz="1800">
                <a:solidFill>
                  <a:schemeClr val="lt1"/>
                </a:solidFill>
              </a:rPr>
              <a:t>Доставка</a:t>
            </a:r>
            <a:r>
              <a:rPr lang="en-US"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</a:rPr>
              <a:t> (самовывоз, </a:t>
            </a:r>
            <a:r>
              <a:rPr lang="en-US"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</a:rPr>
              <a:t>СДЭК, Энергия и др; э</a:t>
            </a:r>
            <a:r>
              <a:rPr lang="en-US"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</a:rPr>
              <a:t>кспортные поставки)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68" name="Google Shape;68;p7" title="DSC_6673.jpg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8231873" y="1215599"/>
            <a:ext cx="3650650" cy="4867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3" name="Google Shape;73;p4"/>
          <p:cNvSpPr/>
          <p:nvPr/>
        </p:nvSpPr>
        <p:spPr bwMode="auto">
          <a:xfrm>
            <a:off x="0" y="0"/>
            <a:ext cx="12193905" cy="6860540"/>
          </a:xfrm>
          <a:custGeom>
            <a:avLst/>
            <a:gdLst/>
            <a:ahLst/>
            <a:cxnLst/>
            <a:rect l="l" t="t" r="r" b="b"/>
            <a:pathLst>
              <a:path w="12193905" h="6860540" fill="norm" stroke="1" extrusionOk="0">
                <a:moveTo>
                  <a:pt x="12193498" y="0"/>
                </a:moveTo>
                <a:lnTo>
                  <a:pt x="0" y="0"/>
                </a:lnTo>
                <a:lnTo>
                  <a:pt x="0" y="6860247"/>
                </a:lnTo>
                <a:lnTo>
                  <a:pt x="12193498" y="6860247"/>
                </a:lnTo>
                <a:lnTo>
                  <a:pt x="12193498" y="0"/>
                </a:lnTo>
                <a:close/>
              </a:path>
            </a:pathLst>
          </a:custGeom>
          <a:solidFill>
            <a:srgbClr val="98785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/>
          </a:p>
        </p:txBody>
      </p:sp>
      <p:sp>
        <p:nvSpPr>
          <p:cNvPr id="74" name="Google Shape;74;p4"/>
          <p:cNvSpPr txBox="1"/>
          <p:nvPr>
            <p:ph type="title"/>
          </p:nvPr>
        </p:nvSpPr>
        <p:spPr bwMode="auto">
          <a:xfrm>
            <a:off x="1486489" y="390027"/>
            <a:ext cx="90723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400">
                <a:solidFill>
                  <a:schemeClr val="lt1"/>
                </a:solidFill>
              </a:rPr>
              <a:t>О ФАБРИКЕ:</a:t>
            </a:r>
            <a:endParaRPr sz="4400">
              <a:solidFill>
                <a:schemeClr val="lt1"/>
              </a:solidFill>
            </a:endParaRPr>
          </a:p>
        </p:txBody>
      </p:sp>
      <p:sp>
        <p:nvSpPr>
          <p:cNvPr id="75" name="Google Shape;75;p4"/>
          <p:cNvSpPr txBox="1"/>
          <p:nvPr/>
        </p:nvSpPr>
        <p:spPr bwMode="auto">
          <a:xfrm>
            <a:off x="705328" y="1114087"/>
            <a:ext cx="8046179" cy="1790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0" lvl="0" indent="0" algn="l">
              <a:lnSpc>
                <a:spcPct val="11717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</a:rPr>
              <a:t>Год основания: 1998</a:t>
            </a:r>
            <a:endParaRPr sz="20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</a:endParaRPr>
          </a:p>
          <a:p>
            <a:pPr marL="0" lvl="0" indent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</a:rPr>
              <a:t>✅ </a:t>
            </a:r>
            <a:r>
              <a:rPr lang="en-US" sz="20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</a:rPr>
              <a:t>Мощности: 10 000 изделий в месяц</a:t>
            </a:r>
            <a:endParaRPr sz="20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</a:endParaRPr>
          </a:p>
          <a:p>
            <a:pPr marL="0" lvl="0" indent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</a:rPr>
              <a:t>✅ </a:t>
            </a:r>
            <a:r>
              <a:rPr lang="en-US" sz="20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</a:rPr>
              <a:t>Ассортимент: 300+ моделей для детей 0-12 лет</a:t>
            </a:r>
            <a:endParaRPr sz="20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</a:endParaRPr>
          </a:p>
          <a:p>
            <a:pPr marL="0" lvl="0" indent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</a:rPr>
              <a:t>✅ </a:t>
            </a:r>
            <a:r>
              <a:rPr lang="en-US" sz="20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</a:rPr>
              <a:t>География поставок: Россия, СНГ</a:t>
            </a:r>
            <a:endParaRPr sz="20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</a:endParaRPr>
          </a:p>
          <a:p>
            <a:pPr marL="0" lvl="0" indent="0" algn="l">
              <a:lnSpc>
                <a:spcPct val="118205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</a:rPr>
              <a:t>✅ </a:t>
            </a:r>
            <a:r>
              <a:rPr lang="en-US" sz="20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</a:rPr>
              <a:t>Сертификаты: ГОСТ, Роскачество, Честный знак</a:t>
            </a:r>
            <a:endParaRPr sz="20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</a:endParaRPr>
          </a:p>
        </p:txBody>
      </p:sp>
      <p:graphicFrame>
        <p:nvGraphicFramePr>
          <p:cNvPr id="76" name="Google Shape;76;p4"/>
          <p:cNvGraphicFramePr>
            <a:graphicFrameLocks xmlns:a="http://schemas.openxmlformats.org/drawingml/2006/main"/>
          </p:cNvGraphicFramePr>
          <p:nvPr/>
        </p:nvGraphicFramePr>
        <p:xfrm>
          <a:off x="748723" y="2995891"/>
          <a:ext cx="3000000" cy="300000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{2BAB7065-F633-46AA-BD8B-55737BA4A23C}</a:tableStyleId>
                <a:noFill/>
              </a:tblPr>
              <a:tblGrid>
                <a:gridCol w="3925675"/>
                <a:gridCol w="3282050"/>
              </a:tblGrid>
              <a:tr h="335775">
                <a:tc>
                  <a:txBody>
                    <a:bodyPr/>
                    <a:p>
                      <a:pPr marL="3175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2000" u="none" strike="noStrike" cap="none">
                          <a:solidFill>
                            <a:schemeClr val="tx1">
                              <a:lumMod val="90000"/>
                              <a:lumOff val="5000"/>
                            </a:schemeClr>
                          </a:solidFill>
                          <a:latin typeface="Libre Franklin Medium"/>
                          <a:ea typeface="Libre Franklin Medium"/>
                          <a:cs typeface="Libre Franklin Medium"/>
                        </a:rPr>
                        <a:t>Преимуществ</a:t>
                      </a:r>
                      <a:r>
                        <a:rPr lang="en-US" sz="2000">
                          <a:solidFill>
                            <a:schemeClr val="tx1">
                              <a:lumMod val="90000"/>
                              <a:lumOff val="5000"/>
                            </a:schemeClr>
                          </a:solidFill>
                          <a:latin typeface="Libre Franklin Medium"/>
                          <a:ea typeface="Libre Franklin Medium"/>
                          <a:cs typeface="Libre Franklin Medium"/>
                        </a:rPr>
                        <a:t>а: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Libre Franklin Medium"/>
                        <a:ea typeface="Libre Franklin Medium"/>
                        <a:cs typeface="Libre Franklin Mediu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marL="405765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2000" u="none" strike="noStrike" cap="none">
                          <a:solidFill>
                            <a:schemeClr val="tx1">
                              <a:lumMod val="90000"/>
                              <a:lumOff val="5000"/>
                            </a:schemeClr>
                          </a:solidFill>
                          <a:latin typeface="Libre Franklin Medium"/>
                          <a:ea typeface="Libre Franklin Medium"/>
                          <a:cs typeface="Libre Franklin Medium"/>
                        </a:rPr>
                        <a:t>Что это дает вам?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Libre Franklin Medium"/>
                        <a:ea typeface="Libre Franklin Medium"/>
                        <a:cs typeface="Libre Franklin Medium"/>
                      </a:endParaRPr>
                    </a:p>
                  </a:txBody>
                  <a:tcPr marL="0" marR="0" marT="0" marB="0"/>
                </a:tc>
              </a:tr>
              <a:tr h="422100">
                <a:tc>
                  <a:txBody>
                    <a:bodyPr/>
                    <a:p>
                      <a:pPr marL="3175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  <a:latin typeface="Libre Franklin Medium"/>
                          <a:ea typeface="Libre Franklin Medium"/>
                          <a:cs typeface="Libre Franklin Medium"/>
                        </a:rPr>
                        <a:t>Собственное производств</a:t>
                      </a:r>
                      <a:r>
                        <a:rPr lang="en-US" sz="2000">
                          <a:solidFill>
                            <a:schemeClr val="lt1"/>
                          </a:solidFill>
                          <a:latin typeface="Libre Franklin Medium"/>
                          <a:ea typeface="Libre Franklin Medium"/>
                          <a:cs typeface="Libre Franklin Medium"/>
                        </a:rPr>
                        <a:t>о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Libre Franklin Medium"/>
                        <a:ea typeface="Libre Franklin Medium"/>
                        <a:cs typeface="Libre Franklin Medium"/>
                      </a:endParaRPr>
                    </a:p>
                  </a:txBody>
                  <a:tcPr marL="0" marR="0" marT="53350" marB="0"/>
                </a:tc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  <a:latin typeface="Libre Franklin Medium"/>
                          <a:ea typeface="Libre Franklin Medium"/>
                          <a:cs typeface="Libre Franklin Medium"/>
                        </a:rPr>
                        <a:t>Контроль качества и сроков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Libre Franklin Medium"/>
                        <a:ea typeface="Libre Franklin Medium"/>
                        <a:cs typeface="Libre Franklin Medium"/>
                      </a:endParaRPr>
                    </a:p>
                  </a:txBody>
                  <a:tcPr marL="0" marR="0" marT="53350" marB="0"/>
                </a:tc>
              </a:tr>
              <a:tr h="682450">
                <a:tc>
                  <a:txBody>
                    <a:bodyPr/>
                    <a:p>
                      <a:pPr marL="3175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  <a:latin typeface="Libre Franklin Medium"/>
                          <a:ea typeface="Libre Franklin Medium"/>
                          <a:cs typeface="Libre Franklin Medium"/>
                        </a:rPr>
                        <a:t>Партия от </a:t>
                      </a:r>
                      <a:r>
                        <a:rPr lang="en-US" sz="2000">
                          <a:solidFill>
                            <a:schemeClr val="lt1"/>
                          </a:solidFill>
                          <a:latin typeface="Libre Franklin Medium"/>
                          <a:ea typeface="Libre Franklin Medium"/>
                          <a:cs typeface="Libre Franklin Medium"/>
                        </a:rPr>
                        <a:t>100</a:t>
                      </a: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  <a:latin typeface="Libre Franklin Medium"/>
                          <a:ea typeface="Libre Franklin Medium"/>
                          <a:cs typeface="Libre Franklin Medium"/>
                        </a:rPr>
                        <a:t> единиц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Libre Franklin Medium"/>
                        <a:ea typeface="Libre Franklin Medium"/>
                        <a:cs typeface="Libre Franklin Medium"/>
                      </a:endParaRPr>
                    </a:p>
                  </a:txBody>
                  <a:tcPr marL="0" marR="0" marT="48900" marB="0"/>
                </a:tc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  <a:latin typeface="Libre Franklin Medium"/>
                          <a:ea typeface="Libre Franklin Medium"/>
                          <a:cs typeface="Libre Franklin Medium"/>
                        </a:rPr>
                        <a:t>Низкий порог входа для стартапов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Libre Franklin Medium"/>
                        <a:ea typeface="Libre Franklin Medium"/>
                        <a:cs typeface="Libre Franklin Medium"/>
                      </a:endParaRPr>
                    </a:p>
                  </a:txBody>
                  <a:tcPr marL="0" marR="0" marT="48900" marB="0"/>
                </a:tc>
              </a:tr>
              <a:tr h="682450"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  <a:latin typeface="Libre Franklin Medium"/>
                          <a:ea typeface="Libre Franklin Medium"/>
                          <a:cs typeface="Libre Franklin Medium"/>
                        </a:rPr>
                        <a:t>Разработка под СТМ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Libre Franklin Medium"/>
                        <a:ea typeface="Libre Franklin Medium"/>
                        <a:cs typeface="Libre Franklin Medium"/>
                      </a:endParaRPr>
                    </a:p>
                  </a:txBody>
                  <a:tcPr marL="0" marR="0" marT="48900" marB="0"/>
                </a:tc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  <a:latin typeface="Libre Franklin Medium"/>
                          <a:ea typeface="Libre Franklin Medium"/>
                          <a:cs typeface="Libre Franklin Medium"/>
                        </a:rPr>
                        <a:t>Уникальные модели под ваш бренд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Libre Franklin Medium"/>
                        <a:ea typeface="Libre Franklin Medium"/>
                        <a:cs typeface="Libre Franklin Medium"/>
                      </a:endParaRPr>
                    </a:p>
                  </a:txBody>
                  <a:tcPr marL="0" marR="0" marT="48900" marB="0"/>
                </a:tc>
              </a:tr>
              <a:tr h="682450">
                <a:tc>
                  <a:txBody>
                    <a:bodyPr/>
                    <a:p>
                      <a:pPr marL="32383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  <a:latin typeface="Libre Franklin Medium"/>
                          <a:ea typeface="Libre Franklin Medium"/>
                          <a:cs typeface="Libre Franklin Medium"/>
                        </a:rPr>
                        <a:t>Гибкие условия</a:t>
                      </a:r>
                      <a:r>
                        <a:rPr lang="en-US" sz="2000">
                          <a:solidFill>
                            <a:schemeClr val="lt1"/>
                          </a:solidFill>
                          <a:latin typeface="Libre Franklin Medium"/>
                          <a:ea typeface="Libre Franklin Medium"/>
                          <a:cs typeface="Libre Franklin Medium"/>
                        </a:rPr>
                        <a:t> </a:t>
                      </a: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  <a:latin typeface="Libre Franklin Medium"/>
                          <a:ea typeface="Libre Franklin Medium"/>
                          <a:cs typeface="Libre Franklin Medium"/>
                        </a:rPr>
                        <a:t>оплаты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Libre Franklin Medium"/>
                        <a:ea typeface="Libre Franklin Medium"/>
                        <a:cs typeface="Libre Franklin Medium"/>
                      </a:endParaRPr>
                    </a:p>
                  </a:txBody>
                  <a:tcPr marL="0" marR="0" marT="48900" marB="0"/>
                </a:tc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  <a:latin typeface="Libre Franklin Medium"/>
                          <a:ea typeface="Libre Franklin Medium"/>
                          <a:cs typeface="Libre Franklin Medium"/>
                        </a:rPr>
                        <a:t>Отсрочка и индивидуальные схемы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Libre Franklin Medium"/>
                        <a:ea typeface="Libre Franklin Medium"/>
                        <a:cs typeface="Libre Franklin Medium"/>
                      </a:endParaRPr>
                    </a:p>
                  </a:txBody>
                  <a:tcPr marL="0" marR="0" marT="48900" marB="0"/>
                </a:tc>
              </a:tr>
              <a:tr h="682450">
                <a:tc>
                  <a:txBody>
                    <a:bodyPr/>
                    <a:p>
                      <a:pPr marL="32383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  <a:latin typeface="Libre Franklin Medium"/>
                          <a:ea typeface="Libre Franklin Medium"/>
                          <a:cs typeface="Libre Franklin Medium"/>
                        </a:rPr>
                        <a:t>Полный цикл (пряжа → готовое изделие)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Libre Franklin Medium"/>
                        <a:ea typeface="Libre Franklin Medium"/>
                        <a:cs typeface="Libre Franklin Medium"/>
                      </a:endParaRPr>
                    </a:p>
                  </a:txBody>
                  <a:tcPr marL="0" marR="0" marT="48900" marB="0"/>
                </a:tc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  <a:latin typeface="Libre Franklin Medium"/>
                          <a:ea typeface="Libre Franklin Medium"/>
                          <a:cs typeface="Libre Franklin Medium"/>
                        </a:rPr>
                        <a:t>Стабильность поставок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Libre Franklin Medium"/>
                        <a:ea typeface="Libre Franklin Medium"/>
                        <a:cs typeface="Libre Franklin Medium"/>
                      </a:endParaRPr>
                    </a:p>
                  </a:txBody>
                  <a:tcPr marL="0" marR="0" marT="48900" marB="0"/>
                </a:tc>
              </a:tr>
            </a:tbl>
          </a:graphicData>
        </a:graphic>
      </p:graphicFrame>
      <p:pic>
        <p:nvPicPr>
          <p:cNvPr id="77" name="Google Shape;77;p4" title="1.jpg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8338225" y="1114088"/>
            <a:ext cx="3477125" cy="4636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" name="Google Shape;82;p5"/>
          <p:cNvSpPr/>
          <p:nvPr/>
        </p:nvSpPr>
        <p:spPr bwMode="auto">
          <a:xfrm>
            <a:off x="0" y="0"/>
            <a:ext cx="12193905" cy="6860540"/>
          </a:xfrm>
          <a:custGeom>
            <a:avLst/>
            <a:gdLst/>
            <a:ahLst/>
            <a:cxnLst/>
            <a:rect l="l" t="t" r="r" b="b"/>
            <a:pathLst>
              <a:path w="12193905" h="6860540" fill="norm" stroke="1" extrusionOk="0">
                <a:moveTo>
                  <a:pt x="12193498" y="0"/>
                </a:moveTo>
                <a:lnTo>
                  <a:pt x="0" y="0"/>
                </a:lnTo>
                <a:lnTo>
                  <a:pt x="0" y="6860247"/>
                </a:lnTo>
                <a:lnTo>
                  <a:pt x="12193498" y="6860247"/>
                </a:lnTo>
                <a:lnTo>
                  <a:pt x="12193498" y="0"/>
                </a:lnTo>
                <a:close/>
              </a:path>
            </a:pathLst>
          </a:custGeom>
          <a:solidFill>
            <a:srgbClr val="98785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/>
          </a:p>
        </p:txBody>
      </p:sp>
      <p:sp>
        <p:nvSpPr>
          <p:cNvPr id="83" name="Google Shape;83;p5"/>
          <p:cNvSpPr txBox="1"/>
          <p:nvPr>
            <p:ph type="title"/>
          </p:nvPr>
        </p:nvSpPr>
        <p:spPr bwMode="auto">
          <a:xfrm>
            <a:off x="1450339" y="390027"/>
            <a:ext cx="90723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400">
                <a:solidFill>
                  <a:schemeClr val="lt1"/>
                </a:solidFill>
              </a:rPr>
              <a:t>ЭТАПЫ ПРОИЗВОДСТВА:</a:t>
            </a:r>
            <a:endParaRPr sz="4400">
              <a:solidFill>
                <a:schemeClr val="lt1"/>
              </a:solidFill>
            </a:endParaRPr>
          </a:p>
        </p:txBody>
      </p:sp>
      <p:sp>
        <p:nvSpPr>
          <p:cNvPr id="84" name="Google Shape;84;p5"/>
          <p:cNvSpPr txBox="1"/>
          <p:nvPr/>
        </p:nvSpPr>
        <p:spPr bwMode="auto">
          <a:xfrm flipH="0" flipV="0">
            <a:off x="552474" y="1154135"/>
            <a:ext cx="7752494" cy="5035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4" rIns="0" bIns="0" anchor="t" anchorCtr="0">
            <a:spAutoFit/>
          </a:bodyPr>
          <a:lstStyle/>
          <a:p>
            <a: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 Medium"/>
              <a:buChar char="●"/>
              <a:defRPr/>
            </a:pPr>
            <a:r>
              <a:rPr lang="en-US" sz="2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</a:rPr>
              <a:t>Закупка пряжи:</a:t>
            </a:r>
            <a:endParaRPr sz="22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</a:endParaRPr>
          </a:p>
          <a:p>
            <a:pPr marL="914400" marR="25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 Medium"/>
              <a:buChar char="○"/>
              <a:defRPr/>
            </a:pPr>
            <a:r>
              <a:rPr lang="en-US" sz="2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</a:rPr>
              <a:t>100% хлопок, полушерсть, шерсть и другие виды пряжи. Поставщики: Турция, Италия, Россия;</a:t>
            </a:r>
            <a:endParaRPr sz="22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</a:endParaRPr>
          </a:p>
          <a:p>
            <a: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 Medium"/>
              <a:buChar char="●"/>
              <a:defRPr/>
            </a:pPr>
            <a:r>
              <a:rPr lang="en-US" sz="2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</a:rPr>
              <a:t>Проектирование:</a:t>
            </a:r>
            <a:endParaRPr sz="22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</a:endParaRPr>
          </a:p>
          <a:p>
            <a:pPr marL="914400" marR="135128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 Medium"/>
              <a:buChar char="○"/>
              <a:defRPr/>
            </a:pPr>
            <a:r>
              <a:rPr lang="en-US" sz="2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</a:rPr>
              <a:t>Собственный дизайн-отдел и дессинаторы;</a:t>
            </a:r>
            <a:endParaRPr sz="22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</a:endParaRPr>
          </a:p>
          <a:p>
            <a:pPr marL="914400" marR="135128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 Medium"/>
              <a:buChar char="○"/>
              <a:defRPr/>
            </a:pPr>
            <a:r>
              <a:rPr lang="en-US" sz="2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</a:rPr>
              <a:t>Разработка лекал под ваши требования;</a:t>
            </a:r>
            <a:endParaRPr sz="22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</a:endParaRPr>
          </a:p>
          <a:p>
            <a: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 Medium"/>
              <a:buChar char="●"/>
              <a:defRPr/>
            </a:pPr>
            <a:r>
              <a:rPr lang="en-US" sz="2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</a:rPr>
              <a:t>Вязание:</a:t>
            </a:r>
            <a:endParaRPr sz="22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</a:endParaRPr>
          </a:p>
          <a:p>
            <a:pPr marL="914400" marR="5080" lvl="1" indent="-342900" algn="l">
              <a:lnSpc>
                <a:spcPct val="993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 Medium"/>
              <a:buChar char="○"/>
              <a:defRPr/>
            </a:pPr>
            <a:r>
              <a:rPr lang="en-US" sz="2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</a:rPr>
              <a:t>Современные вязальные машины (Stoll)</a:t>
            </a:r>
            <a:endParaRPr sz="22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</a:endParaRPr>
          </a:p>
          <a:p>
            <a:pPr marL="914400" marR="5080" lvl="1" indent="-342900" algn="l">
              <a:lnSpc>
                <a:spcPct val="993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 Medium"/>
              <a:buChar char="○"/>
              <a:defRPr/>
            </a:pPr>
            <a:r>
              <a:rPr lang="en-US" sz="2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</a:rPr>
              <a:t>Вяжем различные переплетения, даже очень трудные в исполнении;</a:t>
            </a:r>
            <a:endParaRPr sz="22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</a:endParaRPr>
          </a:p>
          <a:p>
            <a:pPr marL="457200" marR="268351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 Medium"/>
              <a:buChar char="●"/>
              <a:defRPr/>
            </a:pPr>
            <a:r>
              <a:rPr lang="en-US" sz="2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</a:rPr>
              <a:t>Контроль качества: Многоступенчатая проверка</a:t>
            </a:r>
            <a:endParaRPr sz="22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</a:endParaRPr>
          </a:p>
          <a:p>
            <a:pPr marL="914400" marR="3048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 Medium"/>
              <a:buChar char="○"/>
              <a:defRPr/>
            </a:pPr>
            <a:r>
              <a:rPr lang="en-US" sz="2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</a:rPr>
              <a:t>Можем упаковать «под ключ» с бирками и пакетами заказчика.</a:t>
            </a:r>
            <a:endParaRPr sz="22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</a:endParaRPr>
          </a:p>
        </p:txBody>
      </p:sp>
      <p:pic>
        <p:nvPicPr>
          <p:cNvPr id="117963093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8082720" y="1233270"/>
            <a:ext cx="3667168" cy="48895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0" name="Google Shape;90;p6"/>
          <p:cNvSpPr/>
          <p:nvPr/>
        </p:nvSpPr>
        <p:spPr bwMode="auto">
          <a:xfrm>
            <a:off x="0" y="0"/>
            <a:ext cx="12193905" cy="6860540"/>
          </a:xfrm>
          <a:custGeom>
            <a:avLst/>
            <a:gdLst/>
            <a:ahLst/>
            <a:cxnLst/>
            <a:rect l="l" t="t" r="r" b="b"/>
            <a:pathLst>
              <a:path w="12193905" h="6860540" fill="norm" stroke="1" extrusionOk="0">
                <a:moveTo>
                  <a:pt x="12193498" y="0"/>
                </a:moveTo>
                <a:lnTo>
                  <a:pt x="0" y="0"/>
                </a:lnTo>
                <a:lnTo>
                  <a:pt x="0" y="6860247"/>
                </a:lnTo>
                <a:lnTo>
                  <a:pt x="12193498" y="6860247"/>
                </a:lnTo>
                <a:lnTo>
                  <a:pt x="12193498" y="0"/>
                </a:lnTo>
                <a:close/>
              </a:path>
            </a:pathLst>
          </a:custGeom>
          <a:solidFill>
            <a:srgbClr val="98785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/>
          </a:p>
        </p:txBody>
      </p:sp>
      <p:sp>
        <p:nvSpPr>
          <p:cNvPr id="91" name="Google Shape;91;p6"/>
          <p:cNvSpPr txBox="1"/>
          <p:nvPr>
            <p:ph type="title"/>
          </p:nvPr>
        </p:nvSpPr>
        <p:spPr bwMode="auto">
          <a:xfrm>
            <a:off x="1450339" y="216427"/>
            <a:ext cx="9072300" cy="7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5450" rIns="0" bIns="0" anchor="t" anchorCtr="0">
            <a:spAutoFit/>
          </a:bodyPr>
          <a:lstStyle/>
          <a:p>
            <a:pPr marL="1270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lt1"/>
                </a:solidFill>
              </a:rPr>
              <a:t>ПОЧЕМУ ВЫБИРАЮТ НАС?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2" name="Google Shape;92;p6"/>
          <p:cNvSpPr txBox="1"/>
          <p:nvPr/>
        </p:nvSpPr>
        <p:spPr bwMode="auto">
          <a:xfrm>
            <a:off x="517252" y="1364749"/>
            <a:ext cx="6808919" cy="470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9675" rIns="0" bIns="0" anchor="t" anchorCtr="0">
            <a:spAutoFit/>
          </a:bodyPr>
          <a:lstStyle/>
          <a:p>
            <a:pPr marL="394970" marR="265430" lvl="0" indent="-382905" algn="just">
              <a:lnSpc>
                <a:spcPct val="10358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50"/>
              <a:buFont typeface="Libre Franklin Medium"/>
              <a:buChar char="■"/>
              <a:defRPr/>
            </a:pPr>
            <a:r>
              <a:rPr lang="en-US" sz="2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</a:rPr>
              <a:t>Качество = безопасность детей (никакого дешевого сырья);</a:t>
            </a:r>
            <a:endParaRPr sz="22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</a:endParaRPr>
          </a:p>
          <a:p>
            <a:pPr marL="394970" marR="265430" lvl="0" indent="-382905" algn="just">
              <a:lnSpc>
                <a:spcPct val="10358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50"/>
              <a:buFont typeface="Libre Franklin Medium"/>
              <a:buChar char="■"/>
              <a:defRPr/>
            </a:pPr>
            <a:r>
              <a:rPr lang="en-US" sz="2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</a:rPr>
              <a:t>Прозрачность (фото/видео производства по запросу);</a:t>
            </a:r>
            <a:endParaRPr sz="22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</a:endParaRPr>
          </a:p>
          <a:p>
            <a:pPr marL="394970" marR="265430" lvl="0" indent="-382905" algn="just">
              <a:lnSpc>
                <a:spcPct val="10358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50"/>
              <a:buFont typeface="Libre Franklin Medium"/>
              <a:buChar char="■"/>
              <a:defRPr/>
            </a:pPr>
            <a:r>
              <a:rPr lang="en-US" sz="2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</a:rPr>
              <a:t>Поддержка на всех этапах:</a:t>
            </a:r>
            <a:endParaRPr sz="22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</a:endParaRPr>
          </a:p>
          <a:p>
            <a:pPr marL="394970" lvl="0" indent="-382270" algn="just">
              <a:lnSpc>
                <a:spcPct val="100000"/>
              </a:lnSpc>
              <a:spcBef>
                <a:spcPts val="890"/>
              </a:spcBef>
              <a:spcAft>
                <a:spcPts val="0"/>
              </a:spcAft>
              <a:buClr>
                <a:schemeClr val="lt1"/>
              </a:buClr>
              <a:buSzPts val="1950"/>
              <a:buFont typeface="Libre Franklin Medium"/>
              <a:buChar char="■"/>
              <a:defRPr/>
            </a:pPr>
            <a:r>
              <a:rPr lang="en-US" sz="2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</a:rPr>
              <a:t>Помощь с подбором моделей;</a:t>
            </a:r>
            <a:endParaRPr sz="22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</a:endParaRPr>
          </a:p>
          <a:p>
            <a:pPr marL="394970" lvl="0" indent="-382270" algn="just">
              <a:lnSpc>
                <a:spcPct val="100000"/>
              </a:lnSpc>
              <a:spcBef>
                <a:spcPts val="890"/>
              </a:spcBef>
              <a:spcAft>
                <a:spcPts val="0"/>
              </a:spcAft>
              <a:buClr>
                <a:schemeClr val="lt1"/>
              </a:buClr>
              <a:buSzPts val="1950"/>
              <a:buFont typeface="Libre Franklin Medium"/>
              <a:buChar char="■"/>
              <a:defRPr/>
            </a:pPr>
            <a:r>
              <a:rPr lang="en-US" sz="2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</a:rPr>
              <a:t>Сертифицированное производство (мы готовы предоставить все необходимые сертификаты соответствия по вашему запросу);</a:t>
            </a:r>
            <a:endParaRPr sz="22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</a:endParaRPr>
          </a:p>
          <a:p>
            <a:pPr marL="394970" lvl="0" indent="-382270" algn="just">
              <a:lnSpc>
                <a:spcPct val="100000"/>
              </a:lnSpc>
              <a:spcBef>
                <a:spcPts val="890"/>
              </a:spcBef>
              <a:spcAft>
                <a:spcPts val="0"/>
              </a:spcAft>
              <a:buClr>
                <a:schemeClr val="lt1"/>
              </a:buClr>
              <a:buSzPts val="1950"/>
              <a:buFont typeface="Libre Franklin Medium"/>
              <a:buChar char="■"/>
              <a:defRPr/>
            </a:pPr>
            <a:r>
              <a:rPr lang="en-US" sz="2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</a:rPr>
              <a:t>Система “Честный знак”;</a:t>
            </a:r>
            <a:endParaRPr sz="22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</a:endParaRPr>
          </a:p>
          <a:p>
            <a:pPr marL="394970" lvl="0" indent="-382270" algn="just">
              <a:lnSpc>
                <a:spcPct val="100000"/>
              </a:lnSpc>
              <a:spcBef>
                <a:spcPts val="885"/>
              </a:spcBef>
              <a:spcAft>
                <a:spcPts val="0"/>
              </a:spcAft>
              <a:buClr>
                <a:schemeClr val="lt1"/>
              </a:buClr>
              <a:buSzPts val="1950"/>
              <a:buFont typeface="Libre Franklin Medium"/>
              <a:buChar char="■"/>
              <a:defRPr/>
            </a:pPr>
            <a:r>
              <a:rPr lang="en-US" sz="2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</a:rPr>
              <a:t>Поддержка менеджера.</a:t>
            </a:r>
            <a:endParaRPr sz="22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</a:endParaRPr>
          </a:p>
          <a:p>
            <a:pPr marL="457200" lvl="0" indent="0" algn="l">
              <a:lnSpc>
                <a:spcPct val="100000"/>
              </a:lnSpc>
              <a:spcBef>
                <a:spcPts val="885"/>
              </a:spcBef>
              <a:spcAft>
                <a:spcPts val="0"/>
              </a:spcAft>
              <a:buNone/>
              <a:defRPr/>
            </a:pPr>
            <a:endParaRPr sz="22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</a:endParaRPr>
          </a:p>
        </p:txBody>
      </p:sp>
      <p:pic>
        <p:nvPicPr>
          <p:cNvPr id="93" name="Google Shape;93;p6" title="DSC_5672.jpg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7948624" y="998175"/>
            <a:ext cx="4078575" cy="543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" name="Google Shape;98;p8"/>
          <p:cNvSpPr/>
          <p:nvPr/>
        </p:nvSpPr>
        <p:spPr bwMode="auto">
          <a:xfrm>
            <a:off x="0" y="0"/>
            <a:ext cx="12193905" cy="6860540"/>
          </a:xfrm>
          <a:custGeom>
            <a:avLst/>
            <a:gdLst/>
            <a:ahLst/>
            <a:cxnLst/>
            <a:rect l="l" t="t" r="r" b="b"/>
            <a:pathLst>
              <a:path w="12193905" h="6860540" fill="norm" stroke="1" extrusionOk="0">
                <a:moveTo>
                  <a:pt x="12193498" y="0"/>
                </a:moveTo>
                <a:lnTo>
                  <a:pt x="0" y="0"/>
                </a:lnTo>
                <a:lnTo>
                  <a:pt x="0" y="6860247"/>
                </a:lnTo>
                <a:lnTo>
                  <a:pt x="12193498" y="6860247"/>
                </a:lnTo>
                <a:lnTo>
                  <a:pt x="12193498" y="0"/>
                </a:lnTo>
                <a:close/>
              </a:path>
            </a:pathLst>
          </a:custGeom>
          <a:solidFill>
            <a:srgbClr val="D1CBB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/>
          </a:p>
        </p:txBody>
      </p:sp>
      <p:sp>
        <p:nvSpPr>
          <p:cNvPr id="99" name="Google Shape;99;p8"/>
          <p:cNvSpPr/>
          <p:nvPr/>
        </p:nvSpPr>
        <p:spPr bwMode="auto">
          <a:xfrm>
            <a:off x="-950" y="1900"/>
            <a:ext cx="12193905" cy="6860540"/>
          </a:xfrm>
          <a:custGeom>
            <a:avLst/>
            <a:gdLst/>
            <a:ahLst/>
            <a:cxnLst/>
            <a:rect l="l" t="t" r="r" b="b"/>
            <a:pathLst>
              <a:path w="12193905" h="6860540" fill="norm" stroke="1" extrusionOk="0">
                <a:moveTo>
                  <a:pt x="12193498" y="0"/>
                </a:moveTo>
                <a:lnTo>
                  <a:pt x="0" y="0"/>
                </a:lnTo>
                <a:lnTo>
                  <a:pt x="0" y="6860247"/>
                </a:lnTo>
                <a:lnTo>
                  <a:pt x="12193498" y="6860247"/>
                </a:lnTo>
                <a:lnTo>
                  <a:pt x="12193498" y="0"/>
                </a:lnTo>
                <a:close/>
              </a:path>
            </a:pathLst>
          </a:custGeom>
          <a:solidFill>
            <a:srgbClr val="98785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00" name="Google Shape;100;p8"/>
          <p:cNvSpPr txBox="1"/>
          <p:nvPr>
            <p:ph type="title"/>
          </p:nvPr>
        </p:nvSpPr>
        <p:spPr bwMode="auto">
          <a:xfrm>
            <a:off x="1450361" y="295975"/>
            <a:ext cx="85008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400">
                <a:solidFill>
                  <a:schemeClr val="lt1"/>
                </a:solidFill>
              </a:rPr>
              <a:t>СЛЕДУЮЩИЕ ШАГИ:</a:t>
            </a:r>
            <a:endParaRPr sz="4400">
              <a:solidFill>
                <a:schemeClr val="lt1"/>
              </a:solidFill>
            </a:endParaRPr>
          </a:p>
        </p:txBody>
      </p:sp>
      <p:sp>
        <p:nvSpPr>
          <p:cNvPr id="101" name="Google Shape;101;p8"/>
          <p:cNvSpPr txBox="1"/>
          <p:nvPr/>
        </p:nvSpPr>
        <p:spPr bwMode="auto">
          <a:xfrm>
            <a:off x="1081439" y="1244904"/>
            <a:ext cx="7344419" cy="4370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1125" rIns="0" bIns="0" anchor="t" anchorCtr="0">
            <a:spAutoFit/>
          </a:bodyPr>
          <a:lstStyle/>
          <a:p>
            <a:pPr marL="1270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</a:rPr>
              <a:t>Позвоните или напишите нам и :</a:t>
            </a:r>
            <a:endParaRPr sz="22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</a:endParaRPr>
          </a:p>
          <a:p>
            <a:pPr marL="394970" lvl="0" indent="-38227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950"/>
              <a:buFont typeface="Libre Franklin Medium"/>
              <a:buChar char="■"/>
              <a:defRPr/>
            </a:pPr>
            <a:r>
              <a:rPr lang="en-US" sz="2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</a:rPr>
              <a:t>Мы обсудим ваш заказ;</a:t>
            </a:r>
            <a:endParaRPr sz="22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</a:endParaRPr>
          </a:p>
          <a:p>
            <a:pPr marL="394970" lvl="0" indent="-382270" algn="l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chemeClr val="lt1"/>
              </a:buClr>
              <a:buSzPts val="1950"/>
              <a:buFont typeface="Libre Franklin Medium"/>
              <a:buChar char="■"/>
              <a:defRPr/>
            </a:pPr>
            <a:r>
              <a:rPr lang="en-US" sz="2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</a:rPr>
              <a:t>Подпишем договор;</a:t>
            </a:r>
            <a:endParaRPr sz="22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</a:endParaRPr>
          </a:p>
          <a:p>
            <a:pPr marL="394970" lvl="0" indent="-38227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950"/>
              <a:buFont typeface="Libre Franklin Medium"/>
              <a:buChar char="■"/>
              <a:defRPr/>
            </a:pPr>
            <a:r>
              <a:rPr lang="en-US" sz="2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</a:rPr>
              <a:t>Запустим производство.</a:t>
            </a:r>
            <a:endParaRPr sz="22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</a:endParaRPr>
          </a:p>
          <a:p>
            <a:pPr marL="0" lvl="0" indent="0" algn="l">
              <a:lnSpc>
                <a:spcPct val="100000"/>
              </a:lnSpc>
              <a:spcBef>
                <a:spcPts val="1265"/>
              </a:spcBef>
              <a:spcAft>
                <a:spcPts val="0"/>
              </a:spcAft>
              <a:buNone/>
              <a:defRPr/>
            </a:pPr>
            <a:endParaRPr sz="22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</a:endParaRPr>
          </a:p>
          <a:p>
            <a:pPr marL="12700" marR="1370330" lvl="0" indent="0" algn="l">
              <a:lnSpc>
                <a:spcPct val="147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</a:rPr>
              <a:t>Контакты для связи: </a:t>
            </a:r>
            <a:endParaRPr sz="22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</a:endParaRPr>
          </a:p>
          <a:p>
            <a:pPr marL="12700" marR="1370330" lvl="0" indent="0" algn="l">
              <a:lnSpc>
                <a:spcPct val="147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</a:rPr>
              <a:t>Электронная почта: </a:t>
            </a:r>
            <a:r>
              <a:rPr lang="en-US" sz="2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</a:rPr>
              <a:t>aishah.textil@mail.ru</a:t>
            </a:r>
            <a:endParaRPr sz="22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</a:endParaRPr>
          </a:p>
          <a:p>
            <a:pPr marL="12700" marR="1370330" lvl="0" indent="0" algn="l">
              <a:lnSpc>
                <a:spcPct val="147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</a:rPr>
              <a:t>Телефон: </a:t>
            </a:r>
            <a:r>
              <a:rPr lang="en-US" sz="2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</a:rPr>
              <a:t>+7-928-655-56-58</a:t>
            </a:r>
            <a:endParaRPr sz="22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</a:endParaRPr>
          </a:p>
          <a:p>
            <a:pPr marL="12700" lvl="0" indent="0" algn="l">
              <a:lnSpc>
                <a:spcPct val="100000"/>
              </a:lnSpc>
              <a:spcBef>
                <a:spcPts val="1135"/>
              </a:spcBef>
              <a:spcAft>
                <a:spcPts val="0"/>
              </a:spcAft>
              <a:buNone/>
              <a:defRPr/>
            </a:pPr>
            <a:endParaRPr sz="22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</a:endParaRPr>
          </a:p>
        </p:txBody>
      </p:sp>
      <p:sp>
        <p:nvSpPr>
          <p:cNvPr id="102" name="Google Shape;102;p8"/>
          <p:cNvSpPr txBox="1"/>
          <p:nvPr/>
        </p:nvSpPr>
        <p:spPr bwMode="auto">
          <a:xfrm flipH="0" flipV="0">
            <a:off x="1081440" y="5287678"/>
            <a:ext cx="6578553" cy="92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4" rIns="0" bIns="0" anchor="t" anchorCtr="0">
            <a:spAutoFit/>
          </a:bodyPr>
          <a:lstStyle/>
          <a:p>
            <a:pPr marL="1270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</a:rPr>
              <a:t>Будем рады видеть вас в числе наших клиентов!</a:t>
            </a:r>
            <a:endParaRPr sz="20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</a:endParaRPr>
          </a:p>
          <a:p>
            <a:pPr marL="12700" marR="5080" lvl="0" indent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  <a:defRPr/>
            </a:pPr>
            <a:r>
              <a:rPr lang="en-US" sz="20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</a:rPr>
              <a:t>Для постоянных заказчиков у нас разработана гибкая система скидок!</a:t>
            </a:r>
            <a:endParaRPr sz="20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</a:endParaRPr>
          </a:p>
        </p:txBody>
      </p:sp>
      <p:pic>
        <p:nvPicPr>
          <p:cNvPr id="103" name="Google Shape;103;p8" title="DSC_5911.jpg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7659274" y="1080475"/>
            <a:ext cx="3997125" cy="532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/>
          <p:nvPr/>
        </p:nvSpPr>
        <p:spPr bwMode="auto">
          <a:xfrm>
            <a:off x="0" y="0"/>
            <a:ext cx="12193905" cy="6860540"/>
          </a:xfrm>
          <a:custGeom>
            <a:avLst/>
            <a:gdLst/>
            <a:ahLst/>
            <a:cxnLst/>
            <a:rect l="l" t="t" r="r" b="b"/>
            <a:pathLst>
              <a:path w="12193905" h="6860540" fill="norm" stroke="1" extrusionOk="0">
                <a:moveTo>
                  <a:pt x="12193498" y="0"/>
                </a:moveTo>
                <a:lnTo>
                  <a:pt x="0" y="0"/>
                </a:lnTo>
                <a:lnTo>
                  <a:pt x="0" y="6860247"/>
                </a:lnTo>
                <a:lnTo>
                  <a:pt x="12193498" y="6860247"/>
                </a:lnTo>
                <a:lnTo>
                  <a:pt x="12193498" y="0"/>
                </a:lnTo>
                <a:close/>
              </a:path>
            </a:pathLst>
          </a:custGeom>
          <a:solidFill>
            <a:srgbClr val="98785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/>
          </a:p>
        </p:txBody>
      </p:sp>
      <p:sp>
        <p:nvSpPr>
          <p:cNvPr id="109" name="Google Shape;109;p3"/>
          <p:cNvSpPr txBox="1"/>
          <p:nvPr>
            <p:ph type="title"/>
          </p:nvPr>
        </p:nvSpPr>
        <p:spPr bwMode="auto">
          <a:xfrm>
            <a:off x="1500989" y="267052"/>
            <a:ext cx="9072300" cy="13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400">
                <a:solidFill>
                  <a:schemeClr val="lt1"/>
                </a:solidFill>
              </a:rPr>
              <a:t>МЫ ВЯЖЕМ ДЕТСКУЮ ОДЕЖДУ УЖЕ БОЛЕЕ 27 ЛЕТ</a:t>
            </a:r>
            <a:endParaRPr sz="4400">
              <a:solidFill>
                <a:schemeClr val="lt1"/>
              </a:solidFill>
            </a:endParaRPr>
          </a:p>
        </p:txBody>
      </p:sp>
      <p:pic>
        <p:nvPicPr>
          <p:cNvPr id="110" name="Google Shape;110;p3" title="newborn_collage_strip.jpg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1801825"/>
            <a:ext cx="12192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7A2BB"/>
      </a:hlink>
      <a:folHlink>
        <a:srgbClr val="800080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R7-Office/2024.1.1.375</Application>
  <DocSecurity>0</DocSecurity>
  <PresentationFormat>On-screen Show (4:3)</PresentationFormat>
  <Paragraphs>0</Paragraphs>
  <Slides>8</Slides>
  <Notes>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>Умар Шаханов</cp:lastModifiedBy>
  <cp:revision>4</cp:revision>
  <dcterms:created xsi:type="dcterms:W3CDTF">2025-08-27T11:28:49Z</dcterms:created>
  <dcterms:modified xsi:type="dcterms:W3CDTF">2025-11-05T18:46:29Z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2025-08-27T00:00:00Z</vt:filetime>
  </property>
  <property fmtid="{D5CDD505-2E9C-101B-9397-08002B2CF9AE}" pid="3" name="LastSaved">
    <vt:filetime>2025-08-27T00:00:00Z</vt:filetime>
  </property>
  <property fmtid="{D5CDD505-2E9C-101B-9397-08002B2CF9AE}" pid="4" name="Producer">
    <vt:lpwstr>3-Heights™ PDF Merge Split Shell 6.12.1.11 (http://www.pdf-tools.com)</vt:lpwstr>
  </property>
</Properties>
</file>