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384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smtClean="0"/>
              <a:t>10/19/23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361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smtClean="0"/>
              <a:t>10/19/23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256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smtClean="0"/>
              <a:t>10/19/23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651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smtClean="0"/>
              <a:t>10/19/23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082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smtClean="0"/>
              <a:t>10/19/23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3559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smtClean="0"/>
              <a:t>10/19/23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378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smtClean="0"/>
              <a:t>10/19/23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2378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smtClean="0"/>
              <a:t>10/19/23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886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smtClean="0"/>
              <a:t>10/19/23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262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smtClean="0"/>
              <a:t>10/19/23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97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smtClean="0"/>
              <a:t>10/19/23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615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smtClean="0"/>
              <a:t>10/19/23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7551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8324F9-0560-BCBC-25B9-CBD111F0350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проект  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21B59C5-DBEB-1F18-1441-D3FAB0712B2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Создание швейного производства </a:t>
            </a:r>
          </a:p>
        </p:txBody>
      </p:sp>
    </p:spTree>
    <p:extLst>
      <p:ext uri="{BB962C8B-B14F-4D97-AF65-F5344CB8AC3E}">
        <p14:creationId xmlns:p14="http://schemas.microsoft.com/office/powerpoint/2010/main" val="34275217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AA4A67-A644-9F2A-5889-AE51D9489F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Проект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6C04F62-BA38-12E3-5032-582009590A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Государственная социальная политика РФ направлена на создание условий </a:t>
            </a:r>
            <a:r>
              <a:rPr lang="ru-RU" dirty="0" err="1"/>
              <a:t>ресоциализации</a:t>
            </a:r>
            <a:r>
              <a:rPr lang="ru-RU" dirty="0"/>
              <a:t> людей совершивших преступление и вовлечение их в трудовую кооперацию и социальную реабилитацию. В этой связи в РФ создана инфраструктура исправительных центров, в рамках которых в том числе, создан триггер развития лёгкой промышленности </a:t>
            </a:r>
          </a:p>
          <a:p>
            <a:r>
              <a:rPr lang="ru-RU" dirty="0"/>
              <a:t>Проект реализуется в городе </a:t>
            </a:r>
            <a:r>
              <a:rPr lang="ru-RU" dirty="0" err="1"/>
              <a:t>Георгиевске</a:t>
            </a:r>
            <a:r>
              <a:rPr lang="ru-RU" dirty="0"/>
              <a:t>, Ставропольский край, на условиях и принципах социально ответственного государства </a:t>
            </a:r>
          </a:p>
          <a:p>
            <a:r>
              <a:rPr lang="ru-RU" dirty="0"/>
              <a:t>Цель проекта- строительство исправительного центра, с размещением современного швейного производства спецодежды </a:t>
            </a:r>
          </a:p>
          <a:p>
            <a:r>
              <a:rPr lang="ru-RU" dirty="0"/>
              <a:t>Инициатор проекта- </a:t>
            </a:r>
            <a:r>
              <a:rPr lang="ru-RU" dirty="0" err="1"/>
              <a:t>Капитанаки</a:t>
            </a:r>
            <a:r>
              <a:rPr lang="ru-RU" dirty="0"/>
              <a:t> К.И. – </a:t>
            </a:r>
            <a:r>
              <a:rPr lang="ru-RU" dirty="0" err="1"/>
              <a:t>Индивидупльный</a:t>
            </a:r>
            <a:r>
              <a:rPr lang="ru-RU" dirty="0"/>
              <a:t> предприниматель </a:t>
            </a:r>
          </a:p>
        </p:txBody>
      </p:sp>
    </p:spTree>
    <p:extLst>
      <p:ext uri="{BB962C8B-B14F-4D97-AF65-F5344CB8AC3E}">
        <p14:creationId xmlns:p14="http://schemas.microsoft.com/office/powerpoint/2010/main" val="4351023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F041C6D-DDFD-74EB-35B5-7F56527B1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Проект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956063A-51CD-8DE8-FFC0-D4B3C8D4C1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738629"/>
            <a:ext cx="10058400" cy="4050792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Информация о инициаторе проекта </a:t>
            </a:r>
          </a:p>
          <a:p>
            <a:r>
              <a:rPr lang="ru-RU" b="0" i="0" u="none" strike="noStrike" dirty="0">
                <a:solidFill>
                  <a:srgbClr val="1D1B1B"/>
                </a:solidFill>
                <a:effectLst/>
                <a:latin typeface="Open Sans" panose="020F0502020204030204" pitchFamily="34" charset="0"/>
              </a:rPr>
              <a:t>Кристина </a:t>
            </a:r>
            <a:r>
              <a:rPr lang="ru-RU" b="0" i="0" u="none" strike="noStrike" dirty="0" err="1">
                <a:solidFill>
                  <a:srgbClr val="1D1B1B"/>
                </a:solidFill>
                <a:effectLst/>
                <a:latin typeface="Open Sans" panose="020F0502020204030204" pitchFamily="34" charset="0"/>
              </a:rPr>
              <a:t>Капитанаки</a:t>
            </a:r>
            <a:r>
              <a:rPr lang="ru-RU" b="0" i="0" u="none" strike="noStrike" dirty="0">
                <a:solidFill>
                  <a:srgbClr val="1D1B1B"/>
                </a:solidFill>
                <a:effectLst/>
                <a:latin typeface="Open Sans" panose="020F0502020204030204" pitchFamily="34" charset="0"/>
              </a:rPr>
              <a:t> создала коллекции одежды для «</a:t>
            </a:r>
            <a:r>
              <a:rPr lang="en-US" b="0" i="0" u="none" strike="noStrike" dirty="0">
                <a:solidFill>
                  <a:srgbClr val="1D1B1B"/>
                </a:solidFill>
                <a:effectLst/>
                <a:latin typeface="Open Sans" panose="020F0502020204030204" pitchFamily="34" charset="0"/>
              </a:rPr>
              <a:t>Finn Flare», «Love </a:t>
            </a:r>
            <a:r>
              <a:rPr lang="en-US" b="0" i="0" u="none" strike="noStrike" dirty="0" err="1">
                <a:solidFill>
                  <a:srgbClr val="1D1B1B"/>
                </a:solidFill>
                <a:effectLst/>
                <a:latin typeface="Open Sans" panose="020F0502020204030204" pitchFamily="34" charset="0"/>
              </a:rPr>
              <a:t>Republi</a:t>
            </a:r>
            <a:r>
              <a:rPr lang="ru-RU" b="0" i="0" u="none" strike="noStrike" dirty="0">
                <a:solidFill>
                  <a:srgbClr val="1D1B1B"/>
                </a:solidFill>
                <a:effectLst/>
                <a:latin typeface="Open Sans" panose="020F0502020204030204" pitchFamily="34" charset="0"/>
              </a:rPr>
              <a:t>с», персонала крымского отеля «</a:t>
            </a:r>
            <a:r>
              <a:rPr lang="en-US" b="0" i="0" u="none" strike="noStrike" dirty="0" err="1">
                <a:solidFill>
                  <a:srgbClr val="1D1B1B"/>
                </a:solidFill>
                <a:effectLst/>
                <a:latin typeface="Open Sans" panose="020F0502020204030204" pitchFamily="34" charset="0"/>
              </a:rPr>
              <a:t>Mriya</a:t>
            </a:r>
            <a:r>
              <a:rPr lang="en-US" b="0" i="0" u="none" strike="noStrike" dirty="0">
                <a:solidFill>
                  <a:srgbClr val="1D1B1B"/>
                </a:solidFill>
                <a:effectLst/>
                <a:latin typeface="Open Sans" panose="020F0502020204030204" pitchFamily="34" charset="0"/>
              </a:rPr>
              <a:t> Resort &amp; SPA». </a:t>
            </a:r>
            <a:r>
              <a:rPr lang="ru-RU" b="0" i="0" u="none" strike="noStrike" dirty="0">
                <a:solidFill>
                  <a:srgbClr val="1D1B1B"/>
                </a:solidFill>
                <a:effectLst/>
                <a:latin typeface="Open Sans" panose="020F0502020204030204" pitchFamily="34" charset="0"/>
              </a:rPr>
              <a:t>В числе ее клиентов актеры Голливуда – Эрик Робертс, Дэнни </a:t>
            </a:r>
            <a:r>
              <a:rPr lang="ru-RU" b="0" i="0" u="none" strike="noStrike" dirty="0" err="1">
                <a:solidFill>
                  <a:srgbClr val="1D1B1B"/>
                </a:solidFill>
                <a:effectLst/>
                <a:latin typeface="Open Sans" panose="020F0502020204030204" pitchFamily="34" charset="0"/>
              </a:rPr>
              <a:t>Трехо</a:t>
            </a:r>
            <a:r>
              <a:rPr lang="ru-RU" b="0" i="0" u="none" strike="noStrike" dirty="0">
                <a:solidFill>
                  <a:srgbClr val="1D1B1B"/>
                </a:solidFill>
                <a:effectLst/>
                <a:latin typeface="Open Sans" panose="020F0502020204030204" pitchFamily="34" charset="0"/>
              </a:rPr>
              <a:t>, Бай Лин. В фильме Александра Невского «Максимальный удар» всю одежду, которую носили герои предоставила Кристина Игоревна </a:t>
            </a:r>
          </a:p>
          <a:p>
            <a:r>
              <a:rPr lang="ru-RU" dirty="0">
                <a:solidFill>
                  <a:srgbClr val="1D1B1B"/>
                </a:solidFill>
                <a:latin typeface="Open Sans" panose="020F0502020204030204" pitchFamily="34" charset="0"/>
              </a:rPr>
              <a:t>По состоянию на октябрь 2023 инициатор проекта инвестировал более 20 000000 рублей, в объект в промышленной недвижимости и права интеллектуальной собственности </a:t>
            </a:r>
          </a:p>
          <a:p>
            <a:r>
              <a:rPr lang="ru-RU" dirty="0">
                <a:solidFill>
                  <a:srgbClr val="1D1B1B"/>
                </a:solidFill>
                <a:latin typeface="Open Sans" panose="020F0502020204030204" pitchFamily="34" charset="0"/>
              </a:rPr>
              <a:t>Заключены контракты с крупными российскими компаниями, в том числе и на поставку спецодежды, а именно: ООО «ФФ Стайл»; АО «Татнефть»; ООО « </a:t>
            </a:r>
            <a:r>
              <a:rPr lang="ru-RU" dirty="0" err="1">
                <a:solidFill>
                  <a:srgbClr val="1D1B1B"/>
                </a:solidFill>
                <a:latin typeface="Open Sans" panose="020F0502020204030204" pitchFamily="34" charset="0"/>
              </a:rPr>
              <a:t>Азнакай</a:t>
            </a:r>
            <a:r>
              <a:rPr lang="ru-RU" dirty="0">
                <a:solidFill>
                  <a:srgbClr val="1D1B1B"/>
                </a:solidFill>
                <a:latin typeface="Open Sans" panose="020F0502020204030204" pitchFamily="34" charset="0"/>
              </a:rPr>
              <a:t> </a:t>
            </a:r>
            <a:r>
              <a:rPr lang="ru-RU" dirty="0" err="1">
                <a:solidFill>
                  <a:srgbClr val="1D1B1B"/>
                </a:solidFill>
                <a:latin typeface="Open Sans" panose="020F0502020204030204" pitchFamily="34" charset="0"/>
              </a:rPr>
              <a:t>Кинмиэре</a:t>
            </a:r>
            <a:r>
              <a:rPr lang="ru-RU" dirty="0">
                <a:solidFill>
                  <a:srgbClr val="1D1B1B"/>
                </a:solidFill>
                <a:latin typeface="Open Sans" panose="020F0502020204030204" pitchFamily="34" charset="0"/>
              </a:rPr>
              <a:t>»; в стадии высокой степени проработки контракты на поставку спецодежды с крупными компаниями в сфере ЖКХ;  « Роснефть», «Военторг»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43604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85F534E-ED5C-6D3A-617A-54E77641FE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Необходимый объём инвестиций </a:t>
            </a:r>
          </a:p>
          <a:p>
            <a:r>
              <a:rPr lang="ru-RU" dirty="0" err="1"/>
              <a:t>1-ый</a:t>
            </a:r>
            <a:r>
              <a:rPr lang="ru-RU" dirty="0"/>
              <a:t> пусковой объект на 100 рабочих мест; дополнительно требуется 50 000 000 млн рублей </a:t>
            </a:r>
          </a:p>
          <a:p>
            <a:r>
              <a:rPr lang="ru-RU" dirty="0"/>
              <a:t>2-ой пусковой объект на 200 рабочих мест; требуется дополнительно 250 000 000 рублей </a:t>
            </a:r>
          </a:p>
          <a:p>
            <a:r>
              <a:rPr lang="ru-RU" dirty="0"/>
              <a:t>Источники финансирования 1- ого пускового объекта: 25% собственные средства инициатора проекта; + кредит ( в том числе с применением мер государственной поддержки субъектов инвестиционной деятельности) </a:t>
            </a:r>
          </a:p>
          <a:p>
            <a:r>
              <a:rPr lang="ru-RU" dirty="0"/>
              <a:t>Источники финансирования 2- ого пускового объекта: 25 % собственные средства инициатора проекта; + кредит ( в том числе меры государственной поддержки по приоритетным направлениям социальной политики РФ)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989639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738E1C-FACC-7D67-3949-7AFBA2D8BC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Проект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60DC8B8-E1B4-42F4-4DF1-A57CFB7364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По состоянию на октябрь 2023 года, инициатор проекта заключил соответсвующий договор с ФКУ УФСИН ОФИС по СК </a:t>
            </a:r>
          </a:p>
          <a:p>
            <a:r>
              <a:rPr lang="ru-RU" dirty="0"/>
              <a:t>Проект имеет всю необходимую документацию, в том числе проектно- сметную и </a:t>
            </a:r>
            <a:r>
              <a:rPr lang="ru-RU" dirty="0" err="1"/>
              <a:t>правоустанавливающую</a:t>
            </a:r>
            <a:r>
              <a:rPr lang="ru-RU" dirty="0"/>
              <a:t> на объекты недвижимости входящие в «пятно» проекта</a:t>
            </a:r>
          </a:p>
          <a:p>
            <a:r>
              <a:rPr lang="ru-RU" dirty="0"/>
              <a:t>Срок окупаемости 1-ой очереди – 2,5 лет </a:t>
            </a:r>
          </a:p>
          <a:p>
            <a:r>
              <a:rPr lang="ru-RU" dirty="0"/>
              <a:t>Срок окупаемости 2-ой очереди-3 года </a:t>
            </a:r>
          </a:p>
          <a:p>
            <a:r>
              <a:rPr lang="ru-RU" dirty="0"/>
              <a:t>Проект ориентирован в том числе на конкурентные рынки, но имеет точку окупаемости инвестиций за счёт сформированного портфеля заказов в период 2023-2027 </a:t>
            </a:r>
          </a:p>
          <a:p>
            <a:r>
              <a:rPr lang="ru-RU" dirty="0"/>
              <a:t>Средняя ставка доходности по проекту составляет от 18 до 22 % что в два раза превышает стандартный купонный доход по вкладам в банки и финансовые организации , в том числе % по депозитным вкладам </a:t>
            </a:r>
          </a:p>
        </p:txBody>
      </p:sp>
    </p:spTree>
    <p:extLst>
      <p:ext uri="{BB962C8B-B14F-4D97-AF65-F5344CB8AC3E}">
        <p14:creationId xmlns:p14="http://schemas.microsoft.com/office/powerpoint/2010/main" val="13258510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9D5EBF-4943-8EE8-274D-6ED5B8612A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Проект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B675665-DD59-871B-BE27-4F18329C88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Конкурентные преимущества </a:t>
            </a:r>
          </a:p>
          <a:p>
            <a:r>
              <a:rPr lang="ru-RU" dirty="0"/>
              <a:t>Гарантированный сбыт продукции ( на основе заключённых контрактов) </a:t>
            </a:r>
          </a:p>
          <a:p>
            <a:r>
              <a:rPr lang="ru-RU" dirty="0"/>
              <a:t>Низкая себестоимость продукции ( дешевая рабочая сила, налоговые преференции, меры господдержки) </a:t>
            </a:r>
          </a:p>
          <a:p>
            <a:r>
              <a:rPr lang="ru-RU" dirty="0"/>
              <a:t>Проект находится на контроле у Правительства Ставропольского края как приоритетный и социально значимый </a:t>
            </a:r>
          </a:p>
          <a:p>
            <a:r>
              <a:rPr lang="ru-RU" dirty="0"/>
              <a:t>Низкие административные барьеры </a:t>
            </a:r>
          </a:p>
          <a:p>
            <a:r>
              <a:rPr lang="ru-RU" dirty="0"/>
              <a:t>Личный «бренд» инициатора проекта и наличие ключевых компетенций </a:t>
            </a:r>
          </a:p>
          <a:p>
            <a:r>
              <a:rPr lang="ru-RU" dirty="0"/>
              <a:t>Возможность диверсификации  товарной номенклатуры и полив «</a:t>
            </a:r>
            <a:r>
              <a:rPr lang="ru-RU" dirty="0" err="1"/>
              <a:t>брендованной</a:t>
            </a:r>
            <a:r>
              <a:rPr lang="ru-RU" dirty="0"/>
              <a:t>» одежды для </a:t>
            </a:r>
            <a:r>
              <a:rPr lang="ru-RU" dirty="0" err="1"/>
              <a:t>ритейла</a:t>
            </a:r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33875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Дерево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Широкоэкранный</PresentationFormat>
  <Slides>6</Slides>
  <Notes>0</Notes>
  <HiddenSlides>0</HiddenSlide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Дерево</vt:lpstr>
      <vt:lpstr>проект  </vt:lpstr>
      <vt:lpstr>Проект </vt:lpstr>
      <vt:lpstr>Проект </vt:lpstr>
      <vt:lpstr>Презентация PowerPoint</vt:lpstr>
      <vt:lpstr>Проект </vt:lpstr>
      <vt:lpstr>Проект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 </dc:title>
  <dc:creator>kletin@internet.ru</dc:creator>
  <cp:lastModifiedBy>kletin@internet.ru</cp:lastModifiedBy>
  <cp:revision>2</cp:revision>
  <dcterms:created xsi:type="dcterms:W3CDTF">2023-10-19T13:18:10Z</dcterms:created>
  <dcterms:modified xsi:type="dcterms:W3CDTF">2023-10-19T14:15:29Z</dcterms:modified>
</cp:coreProperties>
</file>