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2" r:id="rId4"/>
    <p:sldId id="270" r:id="rId5"/>
    <p:sldId id="271" r:id="rId6"/>
    <p:sldId id="266" r:id="rId7"/>
    <p:sldId id="264" r:id="rId8"/>
    <p:sldId id="273" r:id="rId9"/>
    <p:sldId id="265" r:id="rId10"/>
    <p:sldId id="27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ия Малыхина" initials="ММ" lastIdx="1" clrIdx="0">
    <p:extLst>
      <p:ext uri="{19B8F6BF-5375-455C-9EA6-DF929625EA0E}">
        <p15:presenceInfo xmlns:p15="http://schemas.microsoft.com/office/powerpoint/2012/main" userId="S-1-5-21-2436495403-1463979553-743258359-1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FEC"/>
    <a:srgbClr val="AF8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76DA5-60B3-4CD2-9369-0ADB0979C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6726F4-326E-4E67-BD5C-31BFD099A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ABAD0-A5EB-4438-BA52-4852E513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1CEB3-DA9C-4817-A07F-9641F937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691B53-50B5-4689-BB33-F1E59EE2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72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72BF9-728A-49F4-BE31-71C92620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AF204B-0196-4264-8C62-6A4B419CA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53AE97-B321-420A-8747-9F39B336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A6EA7-152B-4E15-899D-B519D656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346C89-AA37-4D45-9165-F99D2A28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7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A87F43-D637-4A5E-8851-D493D690C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C43801-2274-4B97-85CC-FA469EB2A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943E8D-F243-4D7B-872A-AA83B640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FB0EB3-09AC-47C7-A05D-295F8AE8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4AE91E-8F7E-4C94-99D0-8850E702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8AD30-30F2-4BA6-AD3E-720399345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67A48-1A79-4114-8F6F-617224BC8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98E207-69EA-40D0-B4FE-4D17CAF1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971A5F-E8D6-4732-8AFD-3FC0554C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9BD0F-3C30-49C0-88D3-68EDBB90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811BD-D8A9-4800-A79F-5B31BEB9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991C49-26E3-4176-AA2C-DAA42780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A23575-FD10-47BE-A68A-3DFE1BEC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A795BC-DAD9-45C7-8EB8-3694BE80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ED544-844C-4DE9-B679-C7B7E355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40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89766-F084-4D85-ACF4-0263ABE9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0A7574-B3FC-4C4F-83EA-88C9DC6E2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C8A201-5D16-4D80-B741-EC626E608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910E3A-DABE-49FA-A93F-9890F671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7DEAA2-E8D1-4585-BE12-0545B757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363DA9-94AB-447E-A767-A07AD6E0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F61CF3-D10D-47EC-A16E-2832C730E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1E6609-86DD-48B5-903F-A4EE2DAC6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356278-1A19-4516-A739-1D5152B41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90A9B3-C4EE-4DA2-A914-CE8233326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DF6EB3-A1C7-4B84-A658-B77718B60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1D9BAF2-B48B-46DB-8D5C-A203EC8D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69D0DC-9342-4DCD-A4C2-DCEB0AE1F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72406C-9FA9-4577-AD1C-B704FF83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9916E-34D3-4E41-91BB-4267CA2F0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CAAB8C-DB0A-40A2-9E98-A71D6990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1D789E-1259-4FAD-9E05-C55EDC3D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3DDD2F-7FA1-4823-8319-3CF1ACC9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9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D5CAF7-50DD-4ADB-BA79-454288D7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948F9DA-AD4E-4CA6-AB25-80338219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A0B374-78D4-449A-A0C6-A5F7A5B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0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B4F58-2F65-44FF-80F4-BDE0451A6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EF196-FCA4-4FE6-869E-B2AF65BFD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EA898B-AF7D-468E-AF85-3279F3268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244B6F-F003-43B2-A585-9C2943DA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B0A3F6-6750-41F5-866B-D68448CA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02B36D-BEA3-43A6-9C6B-660E0BF3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6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4B932-A0CD-4A9B-86EB-F73F478C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89344A-2591-422C-A7E3-4FB977D4C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236055-191A-4A52-BD5A-630D57F90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40B18F-0EE9-4A07-824F-F8A1F3F1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603F19-F9C3-4A38-B66A-904E9FDA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42BA92-C6F5-4A67-A6FB-1924210E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8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A9EE6-5696-4542-A57C-3D5966D2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D444F4-B3AD-4022-83D7-32040950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5C6DDA-A3A3-4501-AEEF-35B26388A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3D46-AF60-4A91-82F8-479DA93C731A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94F9E2-BD77-42D6-9CE2-B503AEB13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64270-8AEC-407A-ABEA-58CF6AFDD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8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833">
            <a:extLst>
              <a:ext uri="{FF2B5EF4-FFF2-40B4-BE49-F238E27FC236}">
                <a16:creationId xmlns:a16="http://schemas.microsoft.com/office/drawing/2014/main" id="{DB571A38-A7C9-465A-91F3-97C951907786}"/>
              </a:ext>
            </a:extLst>
          </p:cNvPr>
          <p:cNvSpPr/>
          <p:nvPr/>
        </p:nvSpPr>
        <p:spPr>
          <a:xfrm>
            <a:off x="-1" y="-2"/>
            <a:ext cx="12192001" cy="6858001"/>
          </a:xfrm>
          <a:custGeom>
            <a:avLst/>
            <a:gdLst/>
            <a:ahLst/>
            <a:cxnLst/>
            <a:rect l="0" t="0" r="0" b="0"/>
            <a:pathLst>
              <a:path w="10671569" h="7542492">
                <a:moveTo>
                  <a:pt x="0" y="0"/>
                </a:moveTo>
                <a:lnTo>
                  <a:pt x="10671569" y="0"/>
                </a:lnTo>
                <a:lnTo>
                  <a:pt x="10671569" y="7542492"/>
                </a:lnTo>
                <a:lnTo>
                  <a:pt x="0" y="7542492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9E7D7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18" name="Shape 1834">
            <a:extLst>
              <a:ext uri="{FF2B5EF4-FFF2-40B4-BE49-F238E27FC236}">
                <a16:creationId xmlns:a16="http://schemas.microsoft.com/office/drawing/2014/main" id="{2B57128A-3BCA-4941-A3EA-4F7E054A86D4}"/>
              </a:ext>
            </a:extLst>
          </p:cNvPr>
          <p:cNvSpPr/>
          <p:nvPr/>
        </p:nvSpPr>
        <p:spPr>
          <a:xfrm>
            <a:off x="542513" y="567266"/>
            <a:ext cx="11106976" cy="5757333"/>
          </a:xfrm>
          <a:custGeom>
            <a:avLst/>
            <a:gdLst/>
            <a:ahLst/>
            <a:cxnLst/>
            <a:rect l="0" t="0" r="0" b="0"/>
            <a:pathLst>
              <a:path w="9772523" h="6621005">
                <a:moveTo>
                  <a:pt x="0" y="0"/>
                </a:moveTo>
                <a:lnTo>
                  <a:pt x="9772523" y="0"/>
                </a:lnTo>
                <a:lnTo>
                  <a:pt x="9772523" y="6621005"/>
                </a:lnTo>
                <a:lnTo>
                  <a:pt x="0" y="6621005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EBE4DD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52AEC31-902F-4492-9633-E5826BA5C3E5}"/>
              </a:ext>
            </a:extLst>
          </p:cNvPr>
          <p:cNvGrpSpPr/>
          <p:nvPr/>
        </p:nvGrpSpPr>
        <p:grpSpPr>
          <a:xfrm>
            <a:off x="4247309" y="1453007"/>
            <a:ext cx="3697380" cy="2637746"/>
            <a:chOff x="3199227" y="885740"/>
            <a:chExt cx="3697380" cy="2637746"/>
          </a:xfrm>
        </p:grpSpPr>
        <p:sp>
          <p:nvSpPr>
            <p:cNvPr id="19" name="Shape 1835">
              <a:extLst>
                <a:ext uri="{FF2B5EF4-FFF2-40B4-BE49-F238E27FC236}">
                  <a16:creationId xmlns:a16="http://schemas.microsoft.com/office/drawing/2014/main" id="{07C419F3-0AF3-4C2F-B284-7410D9567A69}"/>
                </a:ext>
              </a:extLst>
            </p:cNvPr>
            <p:cNvSpPr/>
            <p:nvPr/>
          </p:nvSpPr>
          <p:spPr>
            <a:xfrm>
              <a:off x="3804137" y="885740"/>
              <a:ext cx="2436354" cy="2637746"/>
            </a:xfrm>
            <a:custGeom>
              <a:avLst/>
              <a:gdLst/>
              <a:ahLst/>
              <a:cxnLst/>
              <a:rect l="0" t="0" r="0" b="0"/>
              <a:pathLst>
                <a:path w="2436444" h="2637955">
                  <a:moveTo>
                    <a:pt x="0" y="0"/>
                  </a:moveTo>
                  <a:lnTo>
                    <a:pt x="2436444" y="0"/>
                  </a:lnTo>
                  <a:lnTo>
                    <a:pt x="2436444" y="2637955"/>
                  </a:lnTo>
                  <a:lnTo>
                    <a:pt x="0" y="2637955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E7D7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4">
              <a:extLst>
                <a:ext uri="{FF2B5EF4-FFF2-40B4-BE49-F238E27FC236}">
                  <a16:creationId xmlns:a16="http://schemas.microsoft.com/office/drawing/2014/main" id="{D3B8B10B-15E6-45E8-A84E-19632FE759B4}"/>
                </a:ext>
              </a:extLst>
            </p:cNvPr>
            <p:cNvSpPr/>
            <p:nvPr/>
          </p:nvSpPr>
          <p:spPr>
            <a:xfrm>
              <a:off x="3199227" y="1936147"/>
              <a:ext cx="440293" cy="537040"/>
            </a:xfrm>
            <a:custGeom>
              <a:avLst/>
              <a:gdLst/>
              <a:ahLst/>
              <a:cxnLst/>
              <a:rect l="0" t="0" r="0" b="0"/>
              <a:pathLst>
                <a:path w="440309" h="537083">
                  <a:moveTo>
                    <a:pt x="5334" y="0"/>
                  </a:moveTo>
                  <a:lnTo>
                    <a:pt x="431800" y="0"/>
                  </a:lnTo>
                  <a:lnTo>
                    <a:pt x="431800" y="39116"/>
                  </a:lnTo>
                  <a:lnTo>
                    <a:pt x="76686" y="487553"/>
                  </a:lnTo>
                  <a:lnTo>
                    <a:pt x="440309" y="487553"/>
                  </a:lnTo>
                  <a:lnTo>
                    <a:pt x="440309" y="536702"/>
                  </a:lnTo>
                  <a:lnTo>
                    <a:pt x="0" y="537083"/>
                  </a:lnTo>
                  <a:lnTo>
                    <a:pt x="0" y="497840"/>
                  </a:lnTo>
                  <a:lnTo>
                    <a:pt x="355841" y="49403"/>
                  </a:lnTo>
                  <a:lnTo>
                    <a:pt x="5334" y="49403"/>
                  </a:lnTo>
                  <a:lnTo>
                    <a:pt x="53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35">
              <a:extLst>
                <a:ext uri="{FF2B5EF4-FFF2-40B4-BE49-F238E27FC236}">
                  <a16:creationId xmlns:a16="http://schemas.microsoft.com/office/drawing/2014/main" id="{7240EC41-4C6F-4CE8-9A43-EB9C79E04E8E}"/>
                </a:ext>
              </a:extLst>
            </p:cNvPr>
            <p:cNvSpPr/>
            <p:nvPr/>
          </p:nvSpPr>
          <p:spPr>
            <a:xfrm>
              <a:off x="3828241" y="1936150"/>
              <a:ext cx="448801" cy="537041"/>
            </a:xfrm>
            <a:custGeom>
              <a:avLst/>
              <a:gdLst/>
              <a:ahLst/>
              <a:cxnLst/>
              <a:rect l="0" t="0" r="0" b="0"/>
              <a:pathLst>
                <a:path w="448818" h="537084">
                  <a:moveTo>
                    <a:pt x="0" y="0"/>
                  </a:moveTo>
                  <a:lnTo>
                    <a:pt x="56769" y="0"/>
                  </a:lnTo>
                  <a:lnTo>
                    <a:pt x="56769" y="239395"/>
                  </a:lnTo>
                  <a:lnTo>
                    <a:pt x="392811" y="239395"/>
                  </a:lnTo>
                  <a:lnTo>
                    <a:pt x="392811" y="0"/>
                  </a:lnTo>
                  <a:lnTo>
                    <a:pt x="448818" y="0"/>
                  </a:lnTo>
                  <a:lnTo>
                    <a:pt x="448818" y="537084"/>
                  </a:lnTo>
                  <a:lnTo>
                    <a:pt x="392811" y="537084"/>
                  </a:lnTo>
                  <a:lnTo>
                    <a:pt x="392811" y="289179"/>
                  </a:lnTo>
                  <a:lnTo>
                    <a:pt x="56769" y="289179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6">
              <a:extLst>
                <a:ext uri="{FF2B5EF4-FFF2-40B4-BE49-F238E27FC236}">
                  <a16:creationId xmlns:a16="http://schemas.microsoft.com/office/drawing/2014/main" id="{A7231099-ECE7-42C9-B0C6-98984D6F61EC}"/>
                </a:ext>
              </a:extLst>
            </p:cNvPr>
            <p:cNvSpPr/>
            <p:nvPr/>
          </p:nvSpPr>
          <p:spPr>
            <a:xfrm>
              <a:off x="4442639" y="1936147"/>
              <a:ext cx="273223" cy="537040"/>
            </a:xfrm>
            <a:custGeom>
              <a:avLst/>
              <a:gdLst/>
              <a:ahLst/>
              <a:cxnLst/>
              <a:rect l="0" t="0" r="0" b="0"/>
              <a:pathLst>
                <a:path w="273233" h="537083">
                  <a:moveTo>
                    <a:pt x="245491" y="0"/>
                  </a:moveTo>
                  <a:lnTo>
                    <a:pt x="273233" y="0"/>
                  </a:lnTo>
                  <a:lnTo>
                    <a:pt x="273233" y="59424"/>
                  </a:lnTo>
                  <a:lnTo>
                    <a:pt x="273123" y="59180"/>
                  </a:lnTo>
                  <a:lnTo>
                    <a:pt x="144008" y="347599"/>
                  </a:lnTo>
                  <a:lnTo>
                    <a:pt x="273233" y="347599"/>
                  </a:lnTo>
                  <a:lnTo>
                    <a:pt x="273233" y="393573"/>
                  </a:lnTo>
                  <a:lnTo>
                    <a:pt x="123427" y="393573"/>
                  </a:lnTo>
                  <a:lnTo>
                    <a:pt x="59182" y="537083"/>
                  </a:lnTo>
                  <a:lnTo>
                    <a:pt x="0" y="537083"/>
                  </a:lnTo>
                  <a:lnTo>
                    <a:pt x="24549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7">
              <a:extLst>
                <a:ext uri="{FF2B5EF4-FFF2-40B4-BE49-F238E27FC236}">
                  <a16:creationId xmlns:a16="http://schemas.microsoft.com/office/drawing/2014/main" id="{307B84B0-B7E2-47A3-A0FE-2D871B87F7AA}"/>
                </a:ext>
              </a:extLst>
            </p:cNvPr>
            <p:cNvSpPr/>
            <p:nvPr/>
          </p:nvSpPr>
          <p:spPr>
            <a:xfrm>
              <a:off x="4715861" y="1936147"/>
              <a:ext cx="274000" cy="537040"/>
            </a:xfrm>
            <a:custGeom>
              <a:avLst/>
              <a:gdLst/>
              <a:ahLst/>
              <a:cxnLst/>
              <a:rect l="0" t="0" r="0" b="0"/>
              <a:pathLst>
                <a:path w="274010" h="537083">
                  <a:moveTo>
                    <a:pt x="0" y="0"/>
                  </a:moveTo>
                  <a:lnTo>
                    <a:pt x="28265" y="0"/>
                  </a:lnTo>
                  <a:lnTo>
                    <a:pt x="274010" y="537083"/>
                  </a:lnTo>
                  <a:lnTo>
                    <a:pt x="214194" y="537083"/>
                  </a:lnTo>
                  <a:lnTo>
                    <a:pt x="149840" y="393573"/>
                  </a:lnTo>
                  <a:lnTo>
                    <a:pt x="0" y="393573"/>
                  </a:lnTo>
                  <a:lnTo>
                    <a:pt x="0" y="347599"/>
                  </a:lnTo>
                  <a:lnTo>
                    <a:pt x="129225" y="347599"/>
                  </a:lnTo>
                  <a:lnTo>
                    <a:pt x="0" y="5942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8">
              <a:extLst>
                <a:ext uri="{FF2B5EF4-FFF2-40B4-BE49-F238E27FC236}">
                  <a16:creationId xmlns:a16="http://schemas.microsoft.com/office/drawing/2014/main" id="{179D0878-449D-4C43-903D-3D02BDEAA0EC}"/>
                </a:ext>
              </a:extLst>
            </p:cNvPr>
            <p:cNvSpPr/>
            <p:nvPr/>
          </p:nvSpPr>
          <p:spPr>
            <a:xfrm>
              <a:off x="5154956" y="1936147"/>
              <a:ext cx="453119" cy="537421"/>
            </a:xfrm>
            <a:custGeom>
              <a:avLst/>
              <a:gdLst/>
              <a:ahLst/>
              <a:cxnLst/>
              <a:rect l="0" t="0" r="0" b="0"/>
              <a:pathLst>
                <a:path w="453136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341"/>
                  </a:lnTo>
                  <a:lnTo>
                    <a:pt x="372491" y="0"/>
                  </a:lnTo>
                  <a:lnTo>
                    <a:pt x="437642" y="0"/>
                  </a:lnTo>
                  <a:lnTo>
                    <a:pt x="204983" y="244005"/>
                  </a:lnTo>
                  <a:lnTo>
                    <a:pt x="453136" y="537464"/>
                  </a:lnTo>
                  <a:lnTo>
                    <a:pt x="385826" y="537083"/>
                  </a:lnTo>
                  <a:lnTo>
                    <a:pt x="166701" y="284801"/>
                  </a:lnTo>
                  <a:lnTo>
                    <a:pt x="56769" y="395786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9">
              <a:extLst>
                <a:ext uri="{FF2B5EF4-FFF2-40B4-BE49-F238E27FC236}">
                  <a16:creationId xmlns:a16="http://schemas.microsoft.com/office/drawing/2014/main" id="{92CED19F-81C5-4390-A29A-2A5D4928A018}"/>
                </a:ext>
              </a:extLst>
            </p:cNvPr>
            <p:cNvSpPr/>
            <p:nvPr/>
          </p:nvSpPr>
          <p:spPr>
            <a:xfrm>
              <a:off x="5777233" y="1936147"/>
              <a:ext cx="453373" cy="537421"/>
            </a:xfrm>
            <a:custGeom>
              <a:avLst/>
              <a:gdLst/>
              <a:ahLst/>
              <a:cxnLst/>
              <a:rect l="0" t="0" r="0" b="0"/>
              <a:pathLst>
                <a:path w="453390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211"/>
                  </a:lnTo>
                  <a:lnTo>
                    <a:pt x="372364" y="0"/>
                  </a:lnTo>
                  <a:lnTo>
                    <a:pt x="437515" y="0"/>
                  </a:lnTo>
                  <a:lnTo>
                    <a:pt x="204999" y="243724"/>
                  </a:lnTo>
                  <a:lnTo>
                    <a:pt x="453390" y="537464"/>
                  </a:lnTo>
                  <a:lnTo>
                    <a:pt x="386080" y="537083"/>
                  </a:lnTo>
                  <a:lnTo>
                    <a:pt x="166777" y="284597"/>
                  </a:lnTo>
                  <a:lnTo>
                    <a:pt x="56769" y="395778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0">
              <a:extLst>
                <a:ext uri="{FF2B5EF4-FFF2-40B4-BE49-F238E27FC236}">
                  <a16:creationId xmlns:a16="http://schemas.microsoft.com/office/drawing/2014/main" id="{CC212F94-8934-4EA7-B502-069166C288DB}"/>
                </a:ext>
              </a:extLst>
            </p:cNvPr>
            <p:cNvSpPr/>
            <p:nvPr/>
          </p:nvSpPr>
          <p:spPr>
            <a:xfrm>
              <a:off x="6332709" y="1931612"/>
              <a:ext cx="281676" cy="545933"/>
            </a:xfrm>
            <a:custGeom>
              <a:avLst/>
              <a:gdLst/>
              <a:ahLst/>
              <a:cxnLst/>
              <a:rect l="0" t="0" r="0" b="0"/>
              <a:pathLst>
                <a:path w="281686" h="545976">
                  <a:moveTo>
                    <a:pt x="281686" y="0"/>
                  </a:moveTo>
                  <a:lnTo>
                    <a:pt x="281686" y="50850"/>
                  </a:lnTo>
                  <a:lnTo>
                    <a:pt x="237017" y="54702"/>
                  </a:lnTo>
                  <a:cubicBezTo>
                    <a:pt x="221983" y="57468"/>
                    <a:pt x="207214" y="61671"/>
                    <a:pt x="192913" y="67272"/>
                  </a:cubicBezTo>
                  <a:cubicBezTo>
                    <a:pt x="165875" y="77851"/>
                    <a:pt x="141288" y="93841"/>
                    <a:pt x="120650" y="114262"/>
                  </a:cubicBezTo>
                  <a:cubicBezTo>
                    <a:pt x="100241" y="134405"/>
                    <a:pt x="84048" y="158408"/>
                    <a:pt x="73025" y="184874"/>
                  </a:cubicBezTo>
                  <a:cubicBezTo>
                    <a:pt x="61455" y="213068"/>
                    <a:pt x="55702" y="243307"/>
                    <a:pt x="56134" y="273774"/>
                  </a:cubicBezTo>
                  <a:cubicBezTo>
                    <a:pt x="55741" y="304242"/>
                    <a:pt x="61481" y="334480"/>
                    <a:pt x="73025" y="362674"/>
                  </a:cubicBezTo>
                  <a:cubicBezTo>
                    <a:pt x="95148" y="416611"/>
                    <a:pt x="138367" y="459156"/>
                    <a:pt x="192659" y="480403"/>
                  </a:cubicBezTo>
                  <a:cubicBezTo>
                    <a:pt x="207054" y="485744"/>
                    <a:pt x="221894" y="489674"/>
                    <a:pt x="236971" y="492162"/>
                  </a:cubicBezTo>
                  <a:lnTo>
                    <a:pt x="281686" y="495193"/>
                  </a:lnTo>
                  <a:lnTo>
                    <a:pt x="281686" y="545976"/>
                  </a:lnTo>
                  <a:lnTo>
                    <a:pt x="225552" y="541174"/>
                  </a:lnTo>
                  <a:cubicBezTo>
                    <a:pt x="206737" y="537773"/>
                    <a:pt x="188240" y="532613"/>
                    <a:pt x="170307" y="525742"/>
                  </a:cubicBezTo>
                  <a:cubicBezTo>
                    <a:pt x="103112" y="499936"/>
                    <a:pt x="49352" y="447828"/>
                    <a:pt x="21463" y="381471"/>
                  </a:cubicBezTo>
                  <a:cubicBezTo>
                    <a:pt x="7176" y="347066"/>
                    <a:pt x="13" y="310135"/>
                    <a:pt x="381" y="272885"/>
                  </a:cubicBezTo>
                  <a:cubicBezTo>
                    <a:pt x="0" y="235903"/>
                    <a:pt x="7086" y="199238"/>
                    <a:pt x="21209" y="165062"/>
                  </a:cubicBezTo>
                  <a:cubicBezTo>
                    <a:pt x="48984" y="98641"/>
                    <a:pt x="102578" y="46381"/>
                    <a:pt x="169672" y="20282"/>
                  </a:cubicBezTo>
                  <a:cubicBezTo>
                    <a:pt x="187792" y="13510"/>
                    <a:pt x="206371" y="8431"/>
                    <a:pt x="225180" y="5045"/>
                  </a:cubicBezTo>
                  <a:lnTo>
                    <a:pt x="2816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1">
              <a:extLst>
                <a:ext uri="{FF2B5EF4-FFF2-40B4-BE49-F238E27FC236}">
                  <a16:creationId xmlns:a16="http://schemas.microsoft.com/office/drawing/2014/main" id="{84CD2827-8026-4CB0-88BC-659EFB40F9D9}"/>
                </a:ext>
              </a:extLst>
            </p:cNvPr>
            <p:cNvSpPr/>
            <p:nvPr/>
          </p:nvSpPr>
          <p:spPr>
            <a:xfrm>
              <a:off x="6614385" y="1931578"/>
              <a:ext cx="282222" cy="546409"/>
            </a:xfrm>
            <a:custGeom>
              <a:avLst/>
              <a:gdLst/>
              <a:ahLst/>
              <a:cxnLst/>
              <a:rect l="0" t="0" r="0" b="0"/>
              <a:pathLst>
                <a:path w="282232" h="546452">
                  <a:moveTo>
                    <a:pt x="381" y="0"/>
                  </a:moveTo>
                  <a:cubicBezTo>
                    <a:pt x="38459" y="0"/>
                    <a:pt x="76537" y="6772"/>
                    <a:pt x="112776" y="20317"/>
                  </a:cubicBezTo>
                  <a:cubicBezTo>
                    <a:pt x="145885" y="33321"/>
                    <a:pt x="176099" y="52739"/>
                    <a:pt x="201676" y="77467"/>
                  </a:cubicBezTo>
                  <a:cubicBezTo>
                    <a:pt x="227013" y="102092"/>
                    <a:pt x="247104" y="131607"/>
                    <a:pt x="260731" y="164207"/>
                  </a:cubicBezTo>
                  <a:cubicBezTo>
                    <a:pt x="275069" y="198688"/>
                    <a:pt x="282232" y="235708"/>
                    <a:pt x="281813" y="273047"/>
                  </a:cubicBezTo>
                  <a:cubicBezTo>
                    <a:pt x="282220" y="310423"/>
                    <a:pt x="275057" y="347494"/>
                    <a:pt x="260731" y="382012"/>
                  </a:cubicBezTo>
                  <a:cubicBezTo>
                    <a:pt x="247079" y="414601"/>
                    <a:pt x="226987" y="444103"/>
                    <a:pt x="201676" y="468754"/>
                  </a:cubicBezTo>
                  <a:cubicBezTo>
                    <a:pt x="176099" y="493480"/>
                    <a:pt x="145885" y="512899"/>
                    <a:pt x="112776" y="525904"/>
                  </a:cubicBezTo>
                  <a:cubicBezTo>
                    <a:pt x="77127" y="539594"/>
                    <a:pt x="39205" y="546452"/>
                    <a:pt x="1016" y="546097"/>
                  </a:cubicBezTo>
                  <a:lnTo>
                    <a:pt x="0" y="546010"/>
                  </a:lnTo>
                  <a:lnTo>
                    <a:pt x="0" y="495228"/>
                  </a:lnTo>
                  <a:lnTo>
                    <a:pt x="1016" y="495297"/>
                  </a:lnTo>
                  <a:cubicBezTo>
                    <a:pt x="31433" y="495550"/>
                    <a:pt x="61620" y="489950"/>
                    <a:pt x="89916" y="478787"/>
                  </a:cubicBezTo>
                  <a:cubicBezTo>
                    <a:pt x="116764" y="468195"/>
                    <a:pt x="141148" y="452205"/>
                    <a:pt x="161544" y="431797"/>
                  </a:cubicBezTo>
                  <a:cubicBezTo>
                    <a:pt x="181763" y="411604"/>
                    <a:pt x="197777" y="387613"/>
                    <a:pt x="208661" y="361185"/>
                  </a:cubicBezTo>
                  <a:cubicBezTo>
                    <a:pt x="220231" y="332991"/>
                    <a:pt x="225971" y="302752"/>
                    <a:pt x="225552" y="272285"/>
                  </a:cubicBezTo>
                  <a:cubicBezTo>
                    <a:pt x="225984" y="241817"/>
                    <a:pt x="220231" y="211579"/>
                    <a:pt x="208661" y="183385"/>
                  </a:cubicBezTo>
                  <a:cubicBezTo>
                    <a:pt x="197612" y="157502"/>
                    <a:pt x="181597" y="134032"/>
                    <a:pt x="161544" y="114297"/>
                  </a:cubicBezTo>
                  <a:cubicBezTo>
                    <a:pt x="141160" y="93837"/>
                    <a:pt x="116777" y="77809"/>
                    <a:pt x="89916" y="67180"/>
                  </a:cubicBezTo>
                  <a:cubicBezTo>
                    <a:pt x="61608" y="56054"/>
                    <a:pt x="31433" y="50492"/>
                    <a:pt x="1016" y="50797"/>
                  </a:cubicBezTo>
                  <a:lnTo>
                    <a:pt x="0" y="50884"/>
                  </a:lnTo>
                  <a:lnTo>
                    <a:pt x="0" y="34"/>
                  </a:lnTo>
                  <a:lnTo>
                    <a:pt x="3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8" name="Rectangle 142">
            <a:extLst>
              <a:ext uri="{FF2B5EF4-FFF2-40B4-BE49-F238E27FC236}">
                <a16:creationId xmlns:a16="http://schemas.microsoft.com/office/drawing/2014/main" id="{E1FD98D5-E35B-4FA8-A326-EC5E526E6817}"/>
              </a:ext>
            </a:extLst>
          </p:cNvPr>
          <p:cNvSpPr/>
          <p:nvPr/>
        </p:nvSpPr>
        <p:spPr>
          <a:xfrm>
            <a:off x="2016170" y="4976425"/>
            <a:ext cx="8826853" cy="61539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50" b="1" dirty="0">
                <a:solidFill>
                  <a:srgbClr val="9E7D70"/>
                </a:solidFill>
                <a:effectLst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</a:rPr>
              <a:t>ТРИКОТАЖ, КОТОРЫЙ ВЯЖЕТ ИСТОРИЮ</a:t>
            </a:r>
            <a:endParaRPr lang="ru-RU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9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833">
            <a:extLst>
              <a:ext uri="{FF2B5EF4-FFF2-40B4-BE49-F238E27FC236}">
                <a16:creationId xmlns:a16="http://schemas.microsoft.com/office/drawing/2014/main" id="{DB571A38-A7C9-465A-91F3-97C951907786}"/>
              </a:ext>
            </a:extLst>
          </p:cNvPr>
          <p:cNvSpPr/>
          <p:nvPr/>
        </p:nvSpPr>
        <p:spPr>
          <a:xfrm>
            <a:off x="-1" y="-2"/>
            <a:ext cx="12192001" cy="6858001"/>
          </a:xfrm>
          <a:custGeom>
            <a:avLst/>
            <a:gdLst/>
            <a:ahLst/>
            <a:cxnLst/>
            <a:rect l="0" t="0" r="0" b="0"/>
            <a:pathLst>
              <a:path w="10671569" h="7542492">
                <a:moveTo>
                  <a:pt x="0" y="0"/>
                </a:moveTo>
                <a:lnTo>
                  <a:pt x="10671569" y="0"/>
                </a:lnTo>
                <a:lnTo>
                  <a:pt x="10671569" y="7542492"/>
                </a:lnTo>
                <a:lnTo>
                  <a:pt x="0" y="7542492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9E7D7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18" name="Shape 1834">
            <a:extLst>
              <a:ext uri="{FF2B5EF4-FFF2-40B4-BE49-F238E27FC236}">
                <a16:creationId xmlns:a16="http://schemas.microsoft.com/office/drawing/2014/main" id="{2B57128A-3BCA-4941-A3EA-4F7E054A86D4}"/>
              </a:ext>
            </a:extLst>
          </p:cNvPr>
          <p:cNvSpPr/>
          <p:nvPr/>
        </p:nvSpPr>
        <p:spPr>
          <a:xfrm>
            <a:off x="542513" y="567266"/>
            <a:ext cx="11106976" cy="5757333"/>
          </a:xfrm>
          <a:custGeom>
            <a:avLst/>
            <a:gdLst/>
            <a:ahLst/>
            <a:cxnLst/>
            <a:rect l="0" t="0" r="0" b="0"/>
            <a:pathLst>
              <a:path w="9772523" h="6621005">
                <a:moveTo>
                  <a:pt x="0" y="0"/>
                </a:moveTo>
                <a:lnTo>
                  <a:pt x="9772523" y="0"/>
                </a:lnTo>
                <a:lnTo>
                  <a:pt x="9772523" y="6621005"/>
                </a:lnTo>
                <a:lnTo>
                  <a:pt x="0" y="6621005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EBE4DD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52AEC31-902F-4492-9633-E5826BA5C3E5}"/>
              </a:ext>
            </a:extLst>
          </p:cNvPr>
          <p:cNvGrpSpPr/>
          <p:nvPr/>
        </p:nvGrpSpPr>
        <p:grpSpPr>
          <a:xfrm>
            <a:off x="4247309" y="1392728"/>
            <a:ext cx="3697380" cy="2637746"/>
            <a:chOff x="3199227" y="885740"/>
            <a:chExt cx="3697380" cy="2637746"/>
          </a:xfrm>
        </p:grpSpPr>
        <p:sp>
          <p:nvSpPr>
            <p:cNvPr id="19" name="Shape 1835">
              <a:extLst>
                <a:ext uri="{FF2B5EF4-FFF2-40B4-BE49-F238E27FC236}">
                  <a16:creationId xmlns:a16="http://schemas.microsoft.com/office/drawing/2014/main" id="{07C419F3-0AF3-4C2F-B284-7410D9567A69}"/>
                </a:ext>
              </a:extLst>
            </p:cNvPr>
            <p:cNvSpPr/>
            <p:nvPr/>
          </p:nvSpPr>
          <p:spPr>
            <a:xfrm>
              <a:off x="3804137" y="885740"/>
              <a:ext cx="2436354" cy="2637746"/>
            </a:xfrm>
            <a:custGeom>
              <a:avLst/>
              <a:gdLst/>
              <a:ahLst/>
              <a:cxnLst/>
              <a:rect l="0" t="0" r="0" b="0"/>
              <a:pathLst>
                <a:path w="2436444" h="2637955">
                  <a:moveTo>
                    <a:pt x="0" y="0"/>
                  </a:moveTo>
                  <a:lnTo>
                    <a:pt x="2436444" y="0"/>
                  </a:lnTo>
                  <a:lnTo>
                    <a:pt x="2436444" y="2637955"/>
                  </a:lnTo>
                  <a:lnTo>
                    <a:pt x="0" y="2637955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E7D7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4">
              <a:extLst>
                <a:ext uri="{FF2B5EF4-FFF2-40B4-BE49-F238E27FC236}">
                  <a16:creationId xmlns:a16="http://schemas.microsoft.com/office/drawing/2014/main" id="{D3B8B10B-15E6-45E8-A84E-19632FE759B4}"/>
                </a:ext>
              </a:extLst>
            </p:cNvPr>
            <p:cNvSpPr/>
            <p:nvPr/>
          </p:nvSpPr>
          <p:spPr>
            <a:xfrm>
              <a:off x="3199227" y="1936147"/>
              <a:ext cx="440293" cy="537040"/>
            </a:xfrm>
            <a:custGeom>
              <a:avLst/>
              <a:gdLst/>
              <a:ahLst/>
              <a:cxnLst/>
              <a:rect l="0" t="0" r="0" b="0"/>
              <a:pathLst>
                <a:path w="440309" h="537083">
                  <a:moveTo>
                    <a:pt x="5334" y="0"/>
                  </a:moveTo>
                  <a:lnTo>
                    <a:pt x="431800" y="0"/>
                  </a:lnTo>
                  <a:lnTo>
                    <a:pt x="431800" y="39116"/>
                  </a:lnTo>
                  <a:lnTo>
                    <a:pt x="76686" y="487553"/>
                  </a:lnTo>
                  <a:lnTo>
                    <a:pt x="440309" y="487553"/>
                  </a:lnTo>
                  <a:lnTo>
                    <a:pt x="440309" y="536702"/>
                  </a:lnTo>
                  <a:lnTo>
                    <a:pt x="0" y="537083"/>
                  </a:lnTo>
                  <a:lnTo>
                    <a:pt x="0" y="497840"/>
                  </a:lnTo>
                  <a:lnTo>
                    <a:pt x="355841" y="49403"/>
                  </a:lnTo>
                  <a:lnTo>
                    <a:pt x="5334" y="49403"/>
                  </a:lnTo>
                  <a:lnTo>
                    <a:pt x="53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1" name="Shape 135">
              <a:extLst>
                <a:ext uri="{FF2B5EF4-FFF2-40B4-BE49-F238E27FC236}">
                  <a16:creationId xmlns:a16="http://schemas.microsoft.com/office/drawing/2014/main" id="{7240EC41-4C6F-4CE8-9A43-EB9C79E04E8E}"/>
                </a:ext>
              </a:extLst>
            </p:cNvPr>
            <p:cNvSpPr/>
            <p:nvPr/>
          </p:nvSpPr>
          <p:spPr>
            <a:xfrm>
              <a:off x="3828241" y="1936150"/>
              <a:ext cx="448801" cy="537041"/>
            </a:xfrm>
            <a:custGeom>
              <a:avLst/>
              <a:gdLst/>
              <a:ahLst/>
              <a:cxnLst/>
              <a:rect l="0" t="0" r="0" b="0"/>
              <a:pathLst>
                <a:path w="448818" h="537084">
                  <a:moveTo>
                    <a:pt x="0" y="0"/>
                  </a:moveTo>
                  <a:lnTo>
                    <a:pt x="56769" y="0"/>
                  </a:lnTo>
                  <a:lnTo>
                    <a:pt x="56769" y="239395"/>
                  </a:lnTo>
                  <a:lnTo>
                    <a:pt x="392811" y="239395"/>
                  </a:lnTo>
                  <a:lnTo>
                    <a:pt x="392811" y="0"/>
                  </a:lnTo>
                  <a:lnTo>
                    <a:pt x="448818" y="0"/>
                  </a:lnTo>
                  <a:lnTo>
                    <a:pt x="448818" y="537084"/>
                  </a:lnTo>
                  <a:lnTo>
                    <a:pt x="392811" y="537084"/>
                  </a:lnTo>
                  <a:lnTo>
                    <a:pt x="392811" y="289179"/>
                  </a:lnTo>
                  <a:lnTo>
                    <a:pt x="56769" y="289179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6">
              <a:extLst>
                <a:ext uri="{FF2B5EF4-FFF2-40B4-BE49-F238E27FC236}">
                  <a16:creationId xmlns:a16="http://schemas.microsoft.com/office/drawing/2014/main" id="{A7231099-ECE7-42C9-B0C6-98984D6F61EC}"/>
                </a:ext>
              </a:extLst>
            </p:cNvPr>
            <p:cNvSpPr/>
            <p:nvPr/>
          </p:nvSpPr>
          <p:spPr>
            <a:xfrm>
              <a:off x="4442639" y="1936147"/>
              <a:ext cx="273223" cy="537040"/>
            </a:xfrm>
            <a:custGeom>
              <a:avLst/>
              <a:gdLst/>
              <a:ahLst/>
              <a:cxnLst/>
              <a:rect l="0" t="0" r="0" b="0"/>
              <a:pathLst>
                <a:path w="273233" h="537083">
                  <a:moveTo>
                    <a:pt x="245491" y="0"/>
                  </a:moveTo>
                  <a:lnTo>
                    <a:pt x="273233" y="0"/>
                  </a:lnTo>
                  <a:lnTo>
                    <a:pt x="273233" y="59424"/>
                  </a:lnTo>
                  <a:lnTo>
                    <a:pt x="273123" y="59180"/>
                  </a:lnTo>
                  <a:lnTo>
                    <a:pt x="144008" y="347599"/>
                  </a:lnTo>
                  <a:lnTo>
                    <a:pt x="273233" y="347599"/>
                  </a:lnTo>
                  <a:lnTo>
                    <a:pt x="273233" y="393573"/>
                  </a:lnTo>
                  <a:lnTo>
                    <a:pt x="123427" y="393573"/>
                  </a:lnTo>
                  <a:lnTo>
                    <a:pt x="59182" y="537083"/>
                  </a:lnTo>
                  <a:lnTo>
                    <a:pt x="0" y="537083"/>
                  </a:lnTo>
                  <a:lnTo>
                    <a:pt x="24549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7">
              <a:extLst>
                <a:ext uri="{FF2B5EF4-FFF2-40B4-BE49-F238E27FC236}">
                  <a16:creationId xmlns:a16="http://schemas.microsoft.com/office/drawing/2014/main" id="{307B84B0-B7E2-47A3-A0FE-2D871B87F7AA}"/>
                </a:ext>
              </a:extLst>
            </p:cNvPr>
            <p:cNvSpPr/>
            <p:nvPr/>
          </p:nvSpPr>
          <p:spPr>
            <a:xfrm>
              <a:off x="4715861" y="1936147"/>
              <a:ext cx="274000" cy="537040"/>
            </a:xfrm>
            <a:custGeom>
              <a:avLst/>
              <a:gdLst/>
              <a:ahLst/>
              <a:cxnLst/>
              <a:rect l="0" t="0" r="0" b="0"/>
              <a:pathLst>
                <a:path w="274010" h="537083">
                  <a:moveTo>
                    <a:pt x="0" y="0"/>
                  </a:moveTo>
                  <a:lnTo>
                    <a:pt x="28265" y="0"/>
                  </a:lnTo>
                  <a:lnTo>
                    <a:pt x="274010" y="537083"/>
                  </a:lnTo>
                  <a:lnTo>
                    <a:pt x="214194" y="537083"/>
                  </a:lnTo>
                  <a:lnTo>
                    <a:pt x="149840" y="393573"/>
                  </a:lnTo>
                  <a:lnTo>
                    <a:pt x="0" y="393573"/>
                  </a:lnTo>
                  <a:lnTo>
                    <a:pt x="0" y="347599"/>
                  </a:lnTo>
                  <a:lnTo>
                    <a:pt x="129225" y="347599"/>
                  </a:lnTo>
                  <a:lnTo>
                    <a:pt x="0" y="5942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8">
              <a:extLst>
                <a:ext uri="{FF2B5EF4-FFF2-40B4-BE49-F238E27FC236}">
                  <a16:creationId xmlns:a16="http://schemas.microsoft.com/office/drawing/2014/main" id="{179D0878-449D-4C43-903D-3D02BDEAA0EC}"/>
                </a:ext>
              </a:extLst>
            </p:cNvPr>
            <p:cNvSpPr/>
            <p:nvPr/>
          </p:nvSpPr>
          <p:spPr>
            <a:xfrm>
              <a:off x="5154956" y="1936147"/>
              <a:ext cx="453119" cy="537421"/>
            </a:xfrm>
            <a:custGeom>
              <a:avLst/>
              <a:gdLst/>
              <a:ahLst/>
              <a:cxnLst/>
              <a:rect l="0" t="0" r="0" b="0"/>
              <a:pathLst>
                <a:path w="453136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341"/>
                  </a:lnTo>
                  <a:lnTo>
                    <a:pt x="372491" y="0"/>
                  </a:lnTo>
                  <a:lnTo>
                    <a:pt x="437642" y="0"/>
                  </a:lnTo>
                  <a:lnTo>
                    <a:pt x="204983" y="244005"/>
                  </a:lnTo>
                  <a:lnTo>
                    <a:pt x="453136" y="537464"/>
                  </a:lnTo>
                  <a:lnTo>
                    <a:pt x="385826" y="537083"/>
                  </a:lnTo>
                  <a:lnTo>
                    <a:pt x="166701" y="284801"/>
                  </a:lnTo>
                  <a:lnTo>
                    <a:pt x="56769" y="395786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9">
              <a:extLst>
                <a:ext uri="{FF2B5EF4-FFF2-40B4-BE49-F238E27FC236}">
                  <a16:creationId xmlns:a16="http://schemas.microsoft.com/office/drawing/2014/main" id="{92CED19F-81C5-4390-A29A-2A5D4928A018}"/>
                </a:ext>
              </a:extLst>
            </p:cNvPr>
            <p:cNvSpPr/>
            <p:nvPr/>
          </p:nvSpPr>
          <p:spPr>
            <a:xfrm>
              <a:off x="5777233" y="1936147"/>
              <a:ext cx="453373" cy="537421"/>
            </a:xfrm>
            <a:custGeom>
              <a:avLst/>
              <a:gdLst/>
              <a:ahLst/>
              <a:cxnLst/>
              <a:rect l="0" t="0" r="0" b="0"/>
              <a:pathLst>
                <a:path w="453390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211"/>
                  </a:lnTo>
                  <a:lnTo>
                    <a:pt x="372364" y="0"/>
                  </a:lnTo>
                  <a:lnTo>
                    <a:pt x="437515" y="0"/>
                  </a:lnTo>
                  <a:lnTo>
                    <a:pt x="204999" y="243724"/>
                  </a:lnTo>
                  <a:lnTo>
                    <a:pt x="453390" y="537464"/>
                  </a:lnTo>
                  <a:lnTo>
                    <a:pt x="386080" y="537083"/>
                  </a:lnTo>
                  <a:lnTo>
                    <a:pt x="166777" y="284597"/>
                  </a:lnTo>
                  <a:lnTo>
                    <a:pt x="56769" y="395778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0">
              <a:extLst>
                <a:ext uri="{FF2B5EF4-FFF2-40B4-BE49-F238E27FC236}">
                  <a16:creationId xmlns:a16="http://schemas.microsoft.com/office/drawing/2014/main" id="{CC212F94-8934-4EA7-B502-069166C288DB}"/>
                </a:ext>
              </a:extLst>
            </p:cNvPr>
            <p:cNvSpPr/>
            <p:nvPr/>
          </p:nvSpPr>
          <p:spPr>
            <a:xfrm>
              <a:off x="6332709" y="1931612"/>
              <a:ext cx="281676" cy="545933"/>
            </a:xfrm>
            <a:custGeom>
              <a:avLst/>
              <a:gdLst/>
              <a:ahLst/>
              <a:cxnLst/>
              <a:rect l="0" t="0" r="0" b="0"/>
              <a:pathLst>
                <a:path w="281686" h="545976">
                  <a:moveTo>
                    <a:pt x="281686" y="0"/>
                  </a:moveTo>
                  <a:lnTo>
                    <a:pt x="281686" y="50850"/>
                  </a:lnTo>
                  <a:lnTo>
                    <a:pt x="237017" y="54702"/>
                  </a:lnTo>
                  <a:cubicBezTo>
                    <a:pt x="221983" y="57468"/>
                    <a:pt x="207214" y="61671"/>
                    <a:pt x="192913" y="67272"/>
                  </a:cubicBezTo>
                  <a:cubicBezTo>
                    <a:pt x="165875" y="77851"/>
                    <a:pt x="141288" y="93841"/>
                    <a:pt x="120650" y="114262"/>
                  </a:cubicBezTo>
                  <a:cubicBezTo>
                    <a:pt x="100241" y="134405"/>
                    <a:pt x="84048" y="158408"/>
                    <a:pt x="73025" y="184874"/>
                  </a:cubicBezTo>
                  <a:cubicBezTo>
                    <a:pt x="61455" y="213068"/>
                    <a:pt x="55702" y="243307"/>
                    <a:pt x="56134" y="273774"/>
                  </a:cubicBezTo>
                  <a:cubicBezTo>
                    <a:pt x="55741" y="304242"/>
                    <a:pt x="61481" y="334480"/>
                    <a:pt x="73025" y="362674"/>
                  </a:cubicBezTo>
                  <a:cubicBezTo>
                    <a:pt x="95148" y="416611"/>
                    <a:pt x="138367" y="459156"/>
                    <a:pt x="192659" y="480403"/>
                  </a:cubicBezTo>
                  <a:cubicBezTo>
                    <a:pt x="207054" y="485744"/>
                    <a:pt x="221894" y="489674"/>
                    <a:pt x="236971" y="492162"/>
                  </a:cubicBezTo>
                  <a:lnTo>
                    <a:pt x="281686" y="495193"/>
                  </a:lnTo>
                  <a:lnTo>
                    <a:pt x="281686" y="545976"/>
                  </a:lnTo>
                  <a:lnTo>
                    <a:pt x="225552" y="541174"/>
                  </a:lnTo>
                  <a:cubicBezTo>
                    <a:pt x="206737" y="537773"/>
                    <a:pt x="188240" y="532613"/>
                    <a:pt x="170307" y="525742"/>
                  </a:cubicBezTo>
                  <a:cubicBezTo>
                    <a:pt x="103112" y="499936"/>
                    <a:pt x="49352" y="447828"/>
                    <a:pt x="21463" y="381471"/>
                  </a:cubicBezTo>
                  <a:cubicBezTo>
                    <a:pt x="7176" y="347066"/>
                    <a:pt x="13" y="310135"/>
                    <a:pt x="381" y="272885"/>
                  </a:cubicBezTo>
                  <a:cubicBezTo>
                    <a:pt x="0" y="235903"/>
                    <a:pt x="7086" y="199238"/>
                    <a:pt x="21209" y="165062"/>
                  </a:cubicBezTo>
                  <a:cubicBezTo>
                    <a:pt x="48984" y="98641"/>
                    <a:pt x="102578" y="46381"/>
                    <a:pt x="169672" y="20282"/>
                  </a:cubicBezTo>
                  <a:cubicBezTo>
                    <a:pt x="187792" y="13510"/>
                    <a:pt x="206371" y="8431"/>
                    <a:pt x="225180" y="5045"/>
                  </a:cubicBezTo>
                  <a:lnTo>
                    <a:pt x="2816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1">
              <a:extLst>
                <a:ext uri="{FF2B5EF4-FFF2-40B4-BE49-F238E27FC236}">
                  <a16:creationId xmlns:a16="http://schemas.microsoft.com/office/drawing/2014/main" id="{84CD2827-8026-4CB0-88BC-659EFB40F9D9}"/>
                </a:ext>
              </a:extLst>
            </p:cNvPr>
            <p:cNvSpPr/>
            <p:nvPr/>
          </p:nvSpPr>
          <p:spPr>
            <a:xfrm>
              <a:off x="6614385" y="1931578"/>
              <a:ext cx="282222" cy="546409"/>
            </a:xfrm>
            <a:custGeom>
              <a:avLst/>
              <a:gdLst/>
              <a:ahLst/>
              <a:cxnLst/>
              <a:rect l="0" t="0" r="0" b="0"/>
              <a:pathLst>
                <a:path w="282232" h="546452">
                  <a:moveTo>
                    <a:pt x="381" y="0"/>
                  </a:moveTo>
                  <a:cubicBezTo>
                    <a:pt x="38459" y="0"/>
                    <a:pt x="76537" y="6772"/>
                    <a:pt x="112776" y="20317"/>
                  </a:cubicBezTo>
                  <a:cubicBezTo>
                    <a:pt x="145885" y="33321"/>
                    <a:pt x="176099" y="52739"/>
                    <a:pt x="201676" y="77467"/>
                  </a:cubicBezTo>
                  <a:cubicBezTo>
                    <a:pt x="227013" y="102092"/>
                    <a:pt x="247104" y="131607"/>
                    <a:pt x="260731" y="164207"/>
                  </a:cubicBezTo>
                  <a:cubicBezTo>
                    <a:pt x="275069" y="198688"/>
                    <a:pt x="282232" y="235708"/>
                    <a:pt x="281813" y="273047"/>
                  </a:cubicBezTo>
                  <a:cubicBezTo>
                    <a:pt x="282220" y="310423"/>
                    <a:pt x="275057" y="347494"/>
                    <a:pt x="260731" y="382012"/>
                  </a:cubicBezTo>
                  <a:cubicBezTo>
                    <a:pt x="247079" y="414601"/>
                    <a:pt x="226987" y="444103"/>
                    <a:pt x="201676" y="468754"/>
                  </a:cubicBezTo>
                  <a:cubicBezTo>
                    <a:pt x="176099" y="493480"/>
                    <a:pt x="145885" y="512899"/>
                    <a:pt x="112776" y="525904"/>
                  </a:cubicBezTo>
                  <a:cubicBezTo>
                    <a:pt x="77127" y="539594"/>
                    <a:pt x="39205" y="546452"/>
                    <a:pt x="1016" y="546097"/>
                  </a:cubicBezTo>
                  <a:lnTo>
                    <a:pt x="0" y="546010"/>
                  </a:lnTo>
                  <a:lnTo>
                    <a:pt x="0" y="495228"/>
                  </a:lnTo>
                  <a:lnTo>
                    <a:pt x="1016" y="495297"/>
                  </a:lnTo>
                  <a:cubicBezTo>
                    <a:pt x="31433" y="495550"/>
                    <a:pt x="61620" y="489950"/>
                    <a:pt x="89916" y="478787"/>
                  </a:cubicBezTo>
                  <a:cubicBezTo>
                    <a:pt x="116764" y="468195"/>
                    <a:pt x="141148" y="452205"/>
                    <a:pt x="161544" y="431797"/>
                  </a:cubicBezTo>
                  <a:cubicBezTo>
                    <a:pt x="181763" y="411604"/>
                    <a:pt x="197777" y="387613"/>
                    <a:pt x="208661" y="361185"/>
                  </a:cubicBezTo>
                  <a:cubicBezTo>
                    <a:pt x="220231" y="332991"/>
                    <a:pt x="225971" y="302752"/>
                    <a:pt x="225552" y="272285"/>
                  </a:cubicBezTo>
                  <a:cubicBezTo>
                    <a:pt x="225984" y="241817"/>
                    <a:pt x="220231" y="211579"/>
                    <a:pt x="208661" y="183385"/>
                  </a:cubicBezTo>
                  <a:cubicBezTo>
                    <a:pt x="197612" y="157502"/>
                    <a:pt x="181597" y="134032"/>
                    <a:pt x="161544" y="114297"/>
                  </a:cubicBezTo>
                  <a:cubicBezTo>
                    <a:pt x="141160" y="93837"/>
                    <a:pt x="116777" y="77809"/>
                    <a:pt x="89916" y="67180"/>
                  </a:cubicBezTo>
                  <a:cubicBezTo>
                    <a:pt x="61608" y="56054"/>
                    <a:pt x="31433" y="50492"/>
                    <a:pt x="1016" y="50797"/>
                  </a:cubicBezTo>
                  <a:lnTo>
                    <a:pt x="0" y="50884"/>
                  </a:lnTo>
                  <a:lnTo>
                    <a:pt x="0" y="34"/>
                  </a:lnTo>
                  <a:lnTo>
                    <a:pt x="3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FAF2F6E-A653-2B09-52A3-8788C9D18895}"/>
              </a:ext>
            </a:extLst>
          </p:cNvPr>
          <p:cNvSpPr txBox="1"/>
          <p:nvPr/>
        </p:nvSpPr>
        <p:spPr>
          <a:xfrm>
            <a:off x="9152151" y="5551055"/>
            <a:ext cx="2207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Montserrat" panose="00000500000000000000" pitchFamily="2" charset="-52"/>
              </a:rPr>
              <a:t>НАШИ СЕТИ</a:t>
            </a:r>
          </a:p>
        </p:txBody>
      </p:sp>
      <p:pic>
        <p:nvPicPr>
          <p:cNvPr id="6" name="Рисунок 5" descr="Изображение выглядит как шаблон, снимок экрана, дизайн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DFA1394A-C419-5FE7-70D8-56C19A3439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3281" y="3633659"/>
            <a:ext cx="1811793" cy="18117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D1F2BD-7AFB-D392-962B-17F52D670741}"/>
              </a:ext>
            </a:extLst>
          </p:cNvPr>
          <p:cNvSpPr txBox="1"/>
          <p:nvPr/>
        </p:nvSpPr>
        <p:spPr>
          <a:xfrm>
            <a:off x="852839" y="5222874"/>
            <a:ext cx="46378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Связь с нами: </a:t>
            </a:r>
          </a:p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Отдел продаж: 8 (938) 034-75-79</a:t>
            </a:r>
          </a:p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Отдел маркетинга: 8 (963) 284-20-89</a:t>
            </a:r>
          </a:p>
        </p:txBody>
      </p:sp>
    </p:spTree>
    <p:extLst>
      <p:ext uri="{BB962C8B-B14F-4D97-AF65-F5344CB8AC3E}">
        <p14:creationId xmlns:p14="http://schemas.microsoft.com/office/powerpoint/2010/main" val="245729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5002F8D-84DA-4B36-99D8-5C6B014069B1}"/>
              </a:ext>
            </a:extLst>
          </p:cNvPr>
          <p:cNvSpPr/>
          <p:nvPr/>
        </p:nvSpPr>
        <p:spPr>
          <a:xfrm>
            <a:off x="1181819" y="2507278"/>
            <a:ext cx="10315914" cy="3505332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Shape 34">
            <a:extLst>
              <a:ext uri="{FF2B5EF4-FFF2-40B4-BE49-F238E27FC236}">
                <a16:creationId xmlns:a16="http://schemas.microsoft.com/office/drawing/2014/main" id="{824B4478-A6D5-475F-B09D-E7FDA4D33D32}"/>
              </a:ext>
            </a:extLst>
          </p:cNvPr>
          <p:cNvSpPr/>
          <p:nvPr/>
        </p:nvSpPr>
        <p:spPr>
          <a:xfrm>
            <a:off x="1006504" y="1265583"/>
            <a:ext cx="760095" cy="0"/>
          </a:xfrm>
          <a:custGeom>
            <a:avLst/>
            <a:gdLst/>
            <a:ahLst/>
            <a:cxnLst/>
            <a:rect l="0" t="0" r="0" b="0"/>
            <a:pathLst>
              <a:path w="760209">
                <a:moveTo>
                  <a:pt x="0" y="0"/>
                </a:moveTo>
                <a:lnTo>
                  <a:pt x="760209" y="0"/>
                </a:lnTo>
              </a:path>
            </a:pathLst>
          </a:custGeom>
          <a:ln w="25400" cap="flat">
            <a:miter lim="127000"/>
          </a:ln>
        </p:spPr>
        <p:style>
          <a:lnRef idx="1">
            <a:srgbClr val="120F0E"/>
          </a:lnRef>
          <a:fillRef idx="0">
            <a:srgbClr val="000000">
              <a:alpha val="0"/>
            </a:srgbClr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34E3065-A41E-44B8-A0B9-53782C0E8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40" y="6987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459" tIns="45720" rIns="91440" bIns="252333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FEA1E-75B5-4C00-BB78-A4EB469C0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72" y="845389"/>
            <a:ext cx="260196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rgbClr val="9E7D7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 НАС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5BFE98-ECC6-465B-9FB7-C63AAF764232}"/>
              </a:ext>
            </a:extLst>
          </p:cNvPr>
          <p:cNvSpPr txBox="1"/>
          <p:nvPr/>
        </p:nvSpPr>
        <p:spPr>
          <a:xfrm>
            <a:off x="1323721" y="3051793"/>
            <a:ext cx="6465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Крупносерийное трикотажное производство полного цикла оснащено современным оборудованием, обеспечивающим полный контроль на каждом этапе — от разработки моделей до выпуска готовой продукции. </a:t>
            </a:r>
          </a:p>
          <a:p>
            <a:endParaRPr lang="ru-RU" sz="1400" dirty="0"/>
          </a:p>
          <a:p>
            <a:r>
              <a:rPr lang="ru-RU" sz="1400" dirty="0"/>
              <a:t>Мы специализируемся на верхнем трикотаже: жакетах, джемперах, свитерах, платьях, брюках и многом другом. Вязальные станки последнего поколения позволяют создавать сложные узоры и бесшовные изделия с высокой точностью. </a:t>
            </a:r>
          </a:p>
          <a:p>
            <a:endParaRPr lang="ru-RU" sz="1400" dirty="0"/>
          </a:p>
          <a:p>
            <a:r>
              <a:rPr lang="ru-RU" sz="1400" dirty="0"/>
              <a:t>Использование экологически чистого сырья и инновационных технологий гарантирует стабильное качество и долговечность каждой вещи</a:t>
            </a:r>
            <a:endParaRPr lang="ru-RU" sz="1400" dirty="0">
              <a:latin typeface="Corbel Light" panose="020B0303020204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272BD28-8F16-4F52-85F6-36A9B3DA4C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9093" y="494103"/>
            <a:ext cx="3324399" cy="49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0699F-81E9-6E75-465A-6129D0AA0C7C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117600" y="449551"/>
            <a:ext cx="5176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РАЗРАБОТКА ОБРАЗЦА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A4DDB-0D29-49A7-8CB4-B4A8D3D597BF}"/>
              </a:ext>
            </a:extLst>
          </p:cNvPr>
          <p:cNvSpPr txBox="1"/>
          <p:nvPr/>
        </p:nvSpPr>
        <p:spPr>
          <a:xfrm>
            <a:off x="4120805" y="1522940"/>
            <a:ext cx="5314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Получение образца и технического задания.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221496-E93B-458E-BF10-BDED7A1D18D1}"/>
              </a:ext>
            </a:extLst>
          </p:cNvPr>
          <p:cNvSpPr txBox="1"/>
          <p:nvPr/>
        </p:nvSpPr>
        <p:spPr>
          <a:xfrm>
            <a:off x="4120805" y="1231830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FF81A3-E4A4-4DD0-9D05-F9B6FEAA8547}"/>
              </a:ext>
            </a:extLst>
          </p:cNvPr>
          <p:cNvSpPr txBox="1"/>
          <p:nvPr/>
        </p:nvSpPr>
        <p:spPr>
          <a:xfrm>
            <a:off x="4120805" y="1947514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9B8F27-9C81-4427-A735-680F3BD9EE77}"/>
              </a:ext>
            </a:extLst>
          </p:cNvPr>
          <p:cNvSpPr txBox="1"/>
          <p:nvPr/>
        </p:nvSpPr>
        <p:spPr>
          <a:xfrm>
            <a:off x="4143320" y="3169428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B7AE49-BB63-45D9-8DFC-4B0A59C81F93}"/>
              </a:ext>
            </a:extLst>
          </p:cNvPr>
          <p:cNvSpPr txBox="1"/>
          <p:nvPr/>
        </p:nvSpPr>
        <p:spPr>
          <a:xfrm>
            <a:off x="4143320" y="2301239"/>
            <a:ext cx="4873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Анализ заказа, рекомендации по подбору пряжи, предоставление предварительной стоимости и сроков выполнения заказа.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8C3307-5DF2-48F9-B7DC-2B506C5DF42B}"/>
              </a:ext>
            </a:extLst>
          </p:cNvPr>
          <p:cNvSpPr txBox="1"/>
          <p:nvPr/>
        </p:nvSpPr>
        <p:spPr>
          <a:xfrm>
            <a:off x="4143320" y="3538760"/>
            <a:ext cx="50320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Оплата разработки образца, которая компенсируется при выполнении заказа.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8B3268-8A0F-4222-BE1C-BA8D2FAD753C}"/>
              </a:ext>
            </a:extLst>
          </p:cNvPr>
          <p:cNvSpPr txBox="1"/>
          <p:nvPr/>
        </p:nvSpPr>
        <p:spPr>
          <a:xfrm>
            <a:off x="4120805" y="4246646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5EDBA1-4966-41E8-BD7A-3439BB55FA2B}"/>
              </a:ext>
            </a:extLst>
          </p:cNvPr>
          <p:cNvSpPr txBox="1"/>
          <p:nvPr/>
        </p:nvSpPr>
        <p:spPr>
          <a:xfrm>
            <a:off x="4120805" y="5313740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5D4388-4D6D-46EB-9F76-D8C9875BE213}"/>
              </a:ext>
            </a:extLst>
          </p:cNvPr>
          <p:cNvSpPr txBox="1"/>
          <p:nvPr/>
        </p:nvSpPr>
        <p:spPr>
          <a:xfrm>
            <a:off x="4120805" y="4615978"/>
            <a:ext cx="51499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Изготовление первого образца в течении 2х недель и отправка на согласование заказчику.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CCEFFE-503F-41C0-9296-8CB9B55A844D}"/>
              </a:ext>
            </a:extLst>
          </p:cNvPr>
          <p:cNvSpPr txBox="1"/>
          <p:nvPr/>
        </p:nvSpPr>
        <p:spPr>
          <a:xfrm>
            <a:off x="4120805" y="5659590"/>
            <a:ext cx="61312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Внесение корректировок в изготовленный образец и отправка итогового варианта на подтверждение заказчику.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3468B5D-38C3-4477-BA61-E6A5AA2DFA2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2176" y="4084054"/>
            <a:ext cx="1964904" cy="1473678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EA84384-FA7F-4A52-9381-89AC16D6A3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446816" y="1658290"/>
            <a:ext cx="1897681" cy="253024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D7CD1E4A-3C21-48C3-A6C4-ECA27B8A077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700" y="1285009"/>
            <a:ext cx="585452" cy="585452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958CEDC-7D06-416D-92FC-06BB41C6B00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699" y="5498406"/>
            <a:ext cx="585452" cy="585452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4F2C8A0E-58D4-4FE1-BFF5-9F63B1DB3C7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699" y="4633386"/>
            <a:ext cx="585452" cy="585452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1899A8E-759C-4DD9-BB52-4358865F6C9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700" y="3539858"/>
            <a:ext cx="585451" cy="585451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E39EB457-AA2A-4EA6-8C6D-81F1D6CCC58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8133" y="2353843"/>
            <a:ext cx="646331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0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117600" y="449551"/>
            <a:ext cx="9890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ПОМОГАЕМ В ПОДБОРЕ ОБРАЗЦОВ ИЗДЕЛИЙ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3273884" y="1988127"/>
            <a:ext cx="5046423" cy="3696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Массовое производство «под ключ»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Разработка и проектирование изделий. </a:t>
            </a:r>
            <a:endParaRPr lang="en-US" sz="1600" dirty="0">
              <a:solidFill>
                <a:srgbClr val="272727"/>
              </a:solidFill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Создание индивидуальных трикотажных изделий с подбором различных пряж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2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Полный цикл. </a:t>
            </a:r>
            <a:endParaRPr lang="en-US" sz="1600" dirty="0">
              <a:solidFill>
                <a:srgbClr val="272727"/>
              </a:solidFill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Работа 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от разработки и тестирования до массового выпуска и упаковки.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3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Контроль качества.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Многоступенчатая система контроля на всех этапах: от выбора сырья до финальной упаковки.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4.    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Гарантия соблюдения сроков и стандартов качества.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A9E43BC-E725-44CE-9DCE-FE55E36D01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426" y="4179793"/>
            <a:ext cx="1464972" cy="207200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6CCB2EB-516E-455E-AE96-071A64D1DCE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426" y="1948961"/>
            <a:ext cx="1464973" cy="2072006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7400C39-6736-4C19-9A4D-5CBD3DD9250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3156" y="4238335"/>
            <a:ext cx="2771274" cy="2078456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D79B34B-2706-48A2-83DA-4336B2933DD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3156" y="2099430"/>
            <a:ext cx="2816524" cy="158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4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9560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ЗАКАЗ ПОД ВАШИМ БРЕНДОМ (СТМ)</a:t>
            </a:r>
            <a:endParaRPr lang="ru-RU" sz="32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04BEC4-D3C2-4744-9931-4B80CBCBDCD5}"/>
              </a:ext>
            </a:extLst>
          </p:cNvPr>
          <p:cNvSpPr txBox="1"/>
          <p:nvPr/>
        </p:nvSpPr>
        <p:spPr>
          <a:xfrm>
            <a:off x="4487336" y="5553536"/>
            <a:ext cx="71035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Unnamed" pitchFamily="2" charset="0"/>
                <a:cs typeface="Times New Roman" panose="02020603050405020304" pitchFamily="18" charset="0"/>
              </a:rPr>
              <a:t>Сроки исполнения заказа устанавливаются индивидуально и обсуждаются в каждом отдельном случае с Вашем менеджером.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0107C-4910-70E8-D9BD-589C74067895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B08432-4177-4D97-B8DD-1BBEF883673A}"/>
              </a:ext>
            </a:extLst>
          </p:cNvPr>
          <p:cNvSpPr txBox="1"/>
          <p:nvPr/>
        </p:nvSpPr>
        <p:spPr>
          <a:xfrm>
            <a:off x="4487336" y="1905506"/>
            <a:ext cx="6943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Получите профессиональную консультацию у менеджера нашей компании, который обеспечит полное сопровождение на всех этапах сотрудничества с фабрикой: </a:t>
            </a:r>
          </a:p>
          <a:p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проконсультирует по ассортименту коллекций, тенденциям и особенностям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подберёт оптимальные материалы с учётом пожеланий по качеству и бюджету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скоординирует и согласует сроки и логистику для точного выполнения заказа.</a:t>
            </a:r>
          </a:p>
        </p:txBody>
      </p:sp>
    </p:spTree>
    <p:extLst>
      <p:ext uri="{BB962C8B-B14F-4D97-AF65-F5344CB8AC3E}">
        <p14:creationId xmlns:p14="http://schemas.microsoft.com/office/powerpoint/2010/main" val="164478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5731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ОБОРУДОВАНИЕ ФАБРИКИ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0389E1F-8FF7-4EE3-A72F-4186EBECD3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3507" y="1698839"/>
            <a:ext cx="1609513" cy="172196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03A5533-773C-4826-A7A5-77D468DCA2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3507" y="3548273"/>
            <a:ext cx="4592862" cy="291901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CB08184-11A1-4AC7-B587-22BC506DE51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6896" y="1698839"/>
            <a:ext cx="2869473" cy="17219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DF5748-CC08-D572-CAF1-39296B2BB13B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3214094" y="1826312"/>
            <a:ext cx="377553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В парке оборудования представлены вязальные машины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Stoll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классов 1,5; 3; 5; 7; 8 и 12, что позволяет изготавливать вязаные изделия с различной плотностью и структурой</a:t>
            </a:r>
          </a:p>
          <a:p>
            <a:endParaRPr lang="ru-RU" sz="1600" dirty="0">
              <a:solidFill>
                <a:srgbClr val="272727"/>
              </a:solidFill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Установлено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кеттельное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оборудование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Complete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(Италия) для аккуратного соединения деталей трикотажных изделий, что обеспечивает высокое качество и долговечность. </a:t>
            </a:r>
          </a:p>
          <a:p>
            <a:endParaRPr lang="ru-RU" sz="1600" dirty="0">
              <a:solidFill>
                <a:srgbClr val="272727"/>
              </a:solidFill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Для стирки и сушки используются профессиональные машины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Ipso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(Бельгия) и сушильные барабаны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Gerbau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, позволяющие бережно обрабатывать изделия и сохраняя их свойства.</a:t>
            </a:r>
            <a:endParaRPr lang="ru-RU" sz="1600" dirty="0"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Вешалка-плечики, каморка, Сухая чистка, в помещении&#10;&#10;Автоматически созданное описание">
            <a:extLst>
              <a:ext uri="{FF2B5EF4-FFF2-40B4-BE49-F238E27FC236}">
                <a16:creationId xmlns:a16="http://schemas.microsoft.com/office/drawing/2014/main" id="{AFB91B1B-905C-68E8-5DB7-E998F7BC9FB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1638299" y="831293"/>
            <a:ext cx="8915400" cy="3514943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5994400" y="245535"/>
            <a:ext cx="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813019" y="895427"/>
            <a:ext cx="874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Производство одежды и аксессуаров под торговой маркой заказчика: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BC79F-4733-404E-A6B4-657815E8C065}"/>
              </a:ext>
            </a:extLst>
          </p:cNvPr>
          <p:cNvSpPr txBox="1"/>
          <p:nvPr/>
        </p:nvSpPr>
        <p:spPr>
          <a:xfrm>
            <a:off x="1998133" y="2088891"/>
            <a:ext cx="7992533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Крупные сетевые компании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Селлеры</a:t>
            </a: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72727"/>
                </a:solidFill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маркетплейсах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Бутики и шоурумы</a:t>
            </a:r>
            <a:endParaRPr lang="ru-RU" dirty="0">
              <a:effectLst/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УСЛОВИЯ И СРОКИ ЗАКАЗА</a:t>
            </a:r>
            <a:endParaRPr lang="ru-RU" sz="32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D4F31-8F21-DAD1-B188-5A5C04BD7778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4568206" y="1992176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От 100 единиц на цвет/размер/модель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A34DBB-4C88-4052-BFF2-52E1FD5D3C2B}"/>
              </a:ext>
            </a:extLst>
          </p:cNvPr>
          <p:cNvSpPr txBox="1"/>
          <p:nvPr/>
        </p:nvSpPr>
        <p:spPr>
          <a:xfrm>
            <a:off x="4568204" y="1530511"/>
            <a:ext cx="4211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Минимальный заказ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039AF4-5839-433E-AFC8-AF1B42113EB1}"/>
              </a:ext>
            </a:extLst>
          </p:cNvPr>
          <p:cNvSpPr txBox="1"/>
          <p:nvPr/>
        </p:nvSpPr>
        <p:spPr>
          <a:xfrm>
            <a:off x="4568206" y="2789887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Не более 4-х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7B33A1-171D-4CF2-BC91-8BBE057E29C2}"/>
              </a:ext>
            </a:extLst>
          </p:cNvPr>
          <p:cNvSpPr txBox="1"/>
          <p:nvPr/>
        </p:nvSpPr>
        <p:spPr>
          <a:xfrm>
            <a:off x="4568205" y="2328222"/>
            <a:ext cx="6900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Максимальное кол-во размеров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D6E432-B03A-4B00-AB71-FF80591DF018}"/>
              </a:ext>
            </a:extLst>
          </p:cNvPr>
          <p:cNvSpPr txBox="1"/>
          <p:nvPr/>
        </p:nvSpPr>
        <p:spPr>
          <a:xfrm>
            <a:off x="4568207" y="3677949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150 000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6F67EE-57B0-465A-9FD9-C815F8F82E51}"/>
              </a:ext>
            </a:extLst>
          </p:cNvPr>
          <p:cNvSpPr txBox="1"/>
          <p:nvPr/>
        </p:nvSpPr>
        <p:spPr>
          <a:xfrm>
            <a:off x="4568205" y="3216284"/>
            <a:ext cx="7431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Производственная мощность в год (ед.)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BA7AB3-A81E-482A-811B-45789880902F}"/>
              </a:ext>
            </a:extLst>
          </p:cNvPr>
          <p:cNvSpPr txBox="1"/>
          <p:nvPr/>
        </p:nvSpPr>
        <p:spPr>
          <a:xfrm>
            <a:off x="4568205" y="5056579"/>
            <a:ext cx="3075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Montserrat" panose="00000500000000000000" pitchFamily="2" charset="-52"/>
              </a:rPr>
              <a:t>От 2-х недель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7C897C-05DC-4DE5-AE03-DB39747BDFEC}"/>
              </a:ext>
            </a:extLst>
          </p:cNvPr>
          <p:cNvSpPr txBox="1"/>
          <p:nvPr/>
        </p:nvSpPr>
        <p:spPr>
          <a:xfrm>
            <a:off x="4568205" y="4599960"/>
            <a:ext cx="546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Срок разработки образца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D55B2F-0599-46BD-A09A-1BF87F9C999A}"/>
              </a:ext>
            </a:extLst>
          </p:cNvPr>
          <p:cNvSpPr txBox="1"/>
          <p:nvPr/>
        </p:nvSpPr>
        <p:spPr>
          <a:xfrm>
            <a:off x="4568205" y="5854290"/>
            <a:ext cx="3075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Montserrat" panose="00000500000000000000" pitchFamily="2" charset="-52"/>
              </a:rPr>
              <a:t>От 1 месяца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0C2242-0067-4CF2-8B77-0A07CFD46D85}"/>
              </a:ext>
            </a:extLst>
          </p:cNvPr>
          <p:cNvSpPr txBox="1"/>
          <p:nvPr/>
        </p:nvSpPr>
        <p:spPr>
          <a:xfrm>
            <a:off x="4568206" y="5392625"/>
            <a:ext cx="7022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Срок производства минимального заказа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D817038F-6159-45F0-B45B-6FE7914F2A61}"/>
              </a:ext>
            </a:extLst>
          </p:cNvPr>
          <p:cNvCxnSpPr>
            <a:cxnSpLocks/>
          </p:cNvCxnSpPr>
          <p:nvPr/>
        </p:nvCxnSpPr>
        <p:spPr>
          <a:xfrm>
            <a:off x="4685211" y="4294051"/>
            <a:ext cx="699298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98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рно-белый, машина, шитье, стальной&#10;&#10;Автоматически созданное описание">
            <a:extLst>
              <a:ext uri="{FF2B5EF4-FFF2-40B4-BE49-F238E27FC236}">
                <a16:creationId xmlns:a16="http://schemas.microsoft.com/office/drawing/2014/main" id="{CDBEDA8B-A3B8-FE46-3230-425CCA41F4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CBAE52-D9E0-39F4-9542-1BAE79950C94}"/>
              </a:ext>
            </a:extLst>
          </p:cNvPr>
          <p:cNvSpPr/>
          <p:nvPr/>
        </p:nvSpPr>
        <p:spPr>
          <a:xfrm>
            <a:off x="1638300" y="668868"/>
            <a:ext cx="8915400" cy="2760132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0D0E144-BEEF-E909-6802-CA62A0420746}"/>
              </a:ext>
            </a:extLst>
          </p:cNvPr>
          <p:cNvCxnSpPr>
            <a:cxnSpLocks/>
          </p:cNvCxnSpPr>
          <p:nvPr/>
        </p:nvCxnSpPr>
        <p:spPr>
          <a:xfrm>
            <a:off x="5994400" y="245535"/>
            <a:ext cx="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3905907" y="1109141"/>
            <a:ext cx="4176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СЕРТИФИКАТЫ</a:t>
            </a:r>
            <a:endParaRPr lang="ru-RU" sz="40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2729974" y="1853572"/>
            <a:ext cx="6528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Декларации о соответствии ЕАЭС. </a:t>
            </a:r>
          </a:p>
          <a:p>
            <a:pPr algn="ctr"/>
            <a:r>
              <a:rPr lang="ru-RU" sz="2400" dirty="0"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Сертификаты соответствия.</a:t>
            </a:r>
          </a:p>
        </p:txBody>
      </p:sp>
    </p:spTree>
    <p:extLst>
      <p:ext uri="{BB962C8B-B14F-4D97-AF65-F5344CB8AC3E}">
        <p14:creationId xmlns:p14="http://schemas.microsoft.com/office/powerpoint/2010/main" val="3119670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457</Words>
  <Application>Microsoft Office PowerPoint</Application>
  <PresentationFormat>Широкоэкранный</PresentationFormat>
  <Paragraphs>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Corbel Light</vt:lpstr>
      <vt:lpstr>Courier New</vt:lpstr>
      <vt:lpstr>Montserrat</vt:lpstr>
      <vt:lpstr>Symbol</vt:lpstr>
      <vt:lpstr>Unnamed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Малыхина</dc:creator>
  <cp:lastModifiedBy>Ася Джанибекова</cp:lastModifiedBy>
  <cp:revision>33</cp:revision>
  <dcterms:created xsi:type="dcterms:W3CDTF">2024-10-22T09:20:53Z</dcterms:created>
  <dcterms:modified xsi:type="dcterms:W3CDTF">2025-04-03T07:20:25Z</dcterms:modified>
</cp:coreProperties>
</file>