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72" r:id="rId4"/>
    <p:sldId id="270" r:id="rId5"/>
    <p:sldId id="271" r:id="rId6"/>
    <p:sldId id="266" r:id="rId7"/>
    <p:sldId id="264" r:id="rId8"/>
    <p:sldId id="273" r:id="rId9"/>
    <p:sldId id="265" r:id="rId10"/>
    <p:sldId id="274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Мария Малыхина" initials="ММ" lastIdx="1" clrIdx="0">
    <p:extLst>
      <p:ext uri="{19B8F6BF-5375-455C-9EA6-DF929625EA0E}">
        <p15:presenceInfo xmlns:p15="http://schemas.microsoft.com/office/powerpoint/2012/main" userId="S-1-5-21-2436495403-1463979553-743258359-121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EFEC"/>
    <a:srgbClr val="AF8F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6" autoAdjust="0"/>
    <p:restoredTop sz="94660"/>
  </p:normalViewPr>
  <p:slideViewPr>
    <p:cSldViewPr snapToGrid="0">
      <p:cViewPr varScale="1">
        <p:scale>
          <a:sx n="68" d="100"/>
          <a:sy n="68" d="100"/>
        </p:scale>
        <p:origin x="78" y="9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FE76DA5-60B3-4CD2-9369-0ADB0979C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36726F4-326E-4E67-BD5C-31BFD099AB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4EABAD0-A5EB-4438-BA52-4852E5130C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3D46-AF60-4A91-82F8-479DA93C731A}" type="datetimeFigureOut">
              <a:rPr lang="ru-RU" smtClean="0"/>
              <a:t>03.04.2025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7D1CEB3-DA9C-4817-A07F-9641F9372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2691B53-50B5-4689-BB33-F1E59EE2D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FCD67-8A4E-4137-A45C-357B4D6CF1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7728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072BF9-728A-49F4-BE31-71C9262042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2AF204B-0196-4264-8C62-6A4B419CA7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253AE97-B321-420A-8747-9F39B33641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3D46-AF60-4A91-82F8-479DA93C731A}" type="datetimeFigureOut">
              <a:rPr lang="ru-RU" smtClean="0"/>
              <a:t>03.04.2025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5BA6EA7-152B-4E15-899D-B519D656CF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9346C89-AA37-4D45-9165-F99D2A28A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FCD67-8A4E-4137-A45C-357B4D6CF1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4872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BFA87F43-D637-4A5E-8851-D493D690CE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BC43801-2274-4B97-85CC-FA469EB2A7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5943E8D-F243-4D7B-872A-AA83B640CE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3D46-AF60-4A91-82F8-479DA93C731A}" type="datetimeFigureOut">
              <a:rPr lang="ru-RU" smtClean="0"/>
              <a:t>03.04.2025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BFB0EB3-09AC-47C7-A05D-295F8AE857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B4AE91E-8F7E-4C94-99D0-8850E7024C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FCD67-8A4E-4137-A45C-357B4D6CF1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70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F8AD30-30F2-4BA6-AD3E-7203993458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BD67A48-1A79-4114-8F6F-617224BC8C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298E207-69EA-40D0-B4FE-4D17CAF15C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3D46-AF60-4A91-82F8-479DA93C731A}" type="datetimeFigureOut">
              <a:rPr lang="ru-RU" smtClean="0"/>
              <a:t>03.04.2025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0971A5F-E8D6-4732-8AFD-3FC0554CD3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CA9BD0F-3C30-49C0-88D3-68EDBB90B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FCD67-8A4E-4137-A45C-357B4D6CF1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252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9811BD-D8A9-4800-A79F-5B31BEB987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3991C49-26E3-4176-AA2C-DAA4278002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DA23575-FD10-47BE-A68A-3DFE1BEC4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3D46-AF60-4A91-82F8-479DA93C731A}" type="datetimeFigureOut">
              <a:rPr lang="ru-RU" smtClean="0"/>
              <a:t>03.04.2025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AA795BC-DAD9-45C7-8EB8-3694BE80F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70ED544-844C-4DE9-B679-C7B7E3558A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FCD67-8A4E-4137-A45C-357B4D6CF1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9406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3389766-F084-4D85-ACF4-0263ABE9C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A0A7574-B3FC-4C4F-83EA-88C9DC6E21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DC8A201-5D16-4D80-B741-EC626E6080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8910E3A-DABE-49FA-A93F-9890F67129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3D46-AF60-4A91-82F8-479DA93C731A}" type="datetimeFigureOut">
              <a:rPr lang="ru-RU" smtClean="0"/>
              <a:t>03.04.2025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27DEAA2-E8D1-4585-BE12-0545B757D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C363DA9-94AB-447E-A767-A07AD6E080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FCD67-8A4E-4137-A45C-357B4D6CF1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5274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2F61CF3-D10D-47EC-A16E-2832C730E2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31E6609-86DD-48B5-903F-A4EE2DAC66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3356278-1A19-4516-A739-1D5152B41F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890A9B3-C4EE-4DA2-A914-CE82333263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E8DF6EB3-A1C7-4B84-A658-B77718B60D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71D9BAF2-B48B-46DB-8D5C-A203EC8D02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3D46-AF60-4A91-82F8-479DA93C731A}" type="datetimeFigureOut">
              <a:rPr lang="ru-RU" smtClean="0"/>
              <a:t>03.04.2025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AB69D0DC-9342-4DCD-A4C2-DCEB0AE1F6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5E72406C-9FA9-4577-AD1C-B704FF838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FCD67-8A4E-4137-A45C-357B4D6CF1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5198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99916E-34D3-4E41-91BB-4267CA2F0F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5CAAB8C-DB0A-40A2-9E98-A71D699051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3D46-AF60-4A91-82F8-479DA93C731A}" type="datetimeFigureOut">
              <a:rPr lang="ru-RU" smtClean="0"/>
              <a:t>03.04.2025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11D789E-1259-4FAD-9E05-C55EDC3D69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F23DDD2F-7FA1-4823-8319-3CF1ACC9B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FCD67-8A4E-4137-A45C-357B4D6CF1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5946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01D5CAF7-50DD-4ADB-BA79-454288D79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3D46-AF60-4A91-82F8-479DA93C731A}" type="datetimeFigureOut">
              <a:rPr lang="ru-RU" smtClean="0"/>
              <a:t>03.04.2025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0948F9DA-AD4E-4CA6-AB25-8033821955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5A0B374-78D4-449A-A0C6-A5F7A5B0E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FCD67-8A4E-4137-A45C-357B4D6CF1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0508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8B4F58-2F65-44FF-80F4-BDE0451A6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72EF196-FCA4-4FE6-869E-B2AF65BFD7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EEA898B-AF7D-468E-AF85-3279F32689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9244B6F-F003-43B2-A585-9C2943DAE9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3D46-AF60-4A91-82F8-479DA93C731A}" type="datetimeFigureOut">
              <a:rPr lang="ru-RU" smtClean="0"/>
              <a:t>03.04.2025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7B0A3F6-6750-41F5-866B-D68448CA89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F02B36D-BEA3-43A6-9C6B-660E0BF30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FCD67-8A4E-4137-A45C-357B4D6CF1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3461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E4B932-A0CD-4A9B-86EB-F73F478C7A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DF89344A-2591-422C-A7E3-4FB977D4C3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5236055-191A-4A52-BD5A-630D57F90E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A40B18F-0EE9-4A07-824F-F8A1F3F18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3D46-AF60-4A91-82F8-479DA93C731A}" type="datetimeFigureOut">
              <a:rPr lang="ru-RU" smtClean="0"/>
              <a:t>03.04.2025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A603F19-F9C3-4A38-B66A-904E9FDA12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242BA92-C6F5-4A67-A6FB-1924210EDC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FCD67-8A4E-4137-A45C-357B4D6CF1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3988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FA9EE6-5696-4542-A57C-3D5966D2D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ED444F4-B3AD-4022-83D7-3204095008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85C6DDA-A3A3-4501-AEEF-35B26388AA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EB3D46-AF60-4A91-82F8-479DA93C731A}" type="datetimeFigureOut">
              <a:rPr lang="ru-RU" smtClean="0"/>
              <a:t>03.04.2025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894F9E2-BD77-42D6-9CE2-B503AEB13C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E464270-8AEC-407A-ABEA-58CF6AFDD9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7FCD67-8A4E-4137-A45C-357B4D6CF1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9889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833">
            <a:extLst>
              <a:ext uri="{FF2B5EF4-FFF2-40B4-BE49-F238E27FC236}">
                <a16:creationId xmlns:a16="http://schemas.microsoft.com/office/drawing/2014/main" id="{DB571A38-A7C9-465A-91F3-97C951907786}"/>
              </a:ext>
            </a:extLst>
          </p:cNvPr>
          <p:cNvSpPr/>
          <p:nvPr/>
        </p:nvSpPr>
        <p:spPr>
          <a:xfrm>
            <a:off x="-1" y="-2"/>
            <a:ext cx="12192001" cy="6858001"/>
          </a:xfrm>
          <a:custGeom>
            <a:avLst/>
            <a:gdLst/>
            <a:ahLst/>
            <a:cxnLst/>
            <a:rect l="0" t="0" r="0" b="0"/>
            <a:pathLst>
              <a:path w="10671569" h="7542492">
                <a:moveTo>
                  <a:pt x="0" y="0"/>
                </a:moveTo>
                <a:lnTo>
                  <a:pt x="10671569" y="0"/>
                </a:lnTo>
                <a:lnTo>
                  <a:pt x="10671569" y="7542492"/>
                </a:lnTo>
                <a:lnTo>
                  <a:pt x="0" y="7542492"/>
                </a:lnTo>
                <a:lnTo>
                  <a:pt x="0" y="0"/>
                </a:lnTo>
              </a:path>
            </a:pathLst>
          </a:custGeom>
          <a:ln w="0" cap="flat">
            <a:miter lim="127000"/>
          </a:ln>
        </p:spPr>
        <p:style>
          <a:lnRef idx="0">
            <a:srgbClr val="000000">
              <a:alpha val="0"/>
            </a:srgbClr>
          </a:lnRef>
          <a:fillRef idx="1">
            <a:srgbClr val="9E7D70"/>
          </a:fillRef>
          <a:effectRef idx="0">
            <a:scrgbClr r="0" g="0" b="0"/>
          </a:effectRef>
          <a:fontRef idx="none"/>
        </p:style>
        <p:txBody>
          <a:bodyPr/>
          <a:lstStyle/>
          <a:p>
            <a:endParaRPr lang="ru-RU"/>
          </a:p>
        </p:txBody>
      </p:sp>
      <p:sp>
        <p:nvSpPr>
          <p:cNvPr id="18" name="Shape 1834">
            <a:extLst>
              <a:ext uri="{FF2B5EF4-FFF2-40B4-BE49-F238E27FC236}">
                <a16:creationId xmlns:a16="http://schemas.microsoft.com/office/drawing/2014/main" id="{2B57128A-3BCA-4941-A3EA-4F7E054A86D4}"/>
              </a:ext>
            </a:extLst>
          </p:cNvPr>
          <p:cNvSpPr/>
          <p:nvPr/>
        </p:nvSpPr>
        <p:spPr>
          <a:xfrm>
            <a:off x="542513" y="567266"/>
            <a:ext cx="11106976" cy="5757333"/>
          </a:xfrm>
          <a:custGeom>
            <a:avLst/>
            <a:gdLst/>
            <a:ahLst/>
            <a:cxnLst/>
            <a:rect l="0" t="0" r="0" b="0"/>
            <a:pathLst>
              <a:path w="9772523" h="6621005">
                <a:moveTo>
                  <a:pt x="0" y="0"/>
                </a:moveTo>
                <a:lnTo>
                  <a:pt x="9772523" y="0"/>
                </a:lnTo>
                <a:lnTo>
                  <a:pt x="9772523" y="6621005"/>
                </a:lnTo>
                <a:lnTo>
                  <a:pt x="0" y="6621005"/>
                </a:lnTo>
                <a:lnTo>
                  <a:pt x="0" y="0"/>
                </a:lnTo>
              </a:path>
            </a:pathLst>
          </a:custGeom>
          <a:ln w="0" cap="flat">
            <a:miter lim="127000"/>
          </a:ln>
        </p:spPr>
        <p:style>
          <a:lnRef idx="0">
            <a:srgbClr val="000000">
              <a:alpha val="0"/>
            </a:srgbClr>
          </a:lnRef>
          <a:fillRef idx="1">
            <a:srgbClr val="EBE4DD"/>
          </a:fillRef>
          <a:effectRef idx="0">
            <a:scrgbClr r="0" g="0" b="0"/>
          </a:effectRef>
          <a:fontRef idx="none"/>
        </p:style>
        <p:txBody>
          <a:bodyPr/>
          <a:lstStyle/>
          <a:p>
            <a:endParaRPr lang="ru-RU"/>
          </a:p>
        </p:txBody>
      </p:sp>
      <p:grpSp>
        <p:nvGrpSpPr>
          <p:cNvPr id="29" name="Группа 28">
            <a:extLst>
              <a:ext uri="{FF2B5EF4-FFF2-40B4-BE49-F238E27FC236}">
                <a16:creationId xmlns:a16="http://schemas.microsoft.com/office/drawing/2014/main" id="{052AEC31-902F-4492-9633-E5826BA5C3E5}"/>
              </a:ext>
            </a:extLst>
          </p:cNvPr>
          <p:cNvGrpSpPr/>
          <p:nvPr/>
        </p:nvGrpSpPr>
        <p:grpSpPr>
          <a:xfrm>
            <a:off x="4247309" y="1453007"/>
            <a:ext cx="3697380" cy="2637746"/>
            <a:chOff x="3199227" y="885740"/>
            <a:chExt cx="3697380" cy="2637746"/>
          </a:xfrm>
        </p:grpSpPr>
        <p:sp>
          <p:nvSpPr>
            <p:cNvPr id="19" name="Shape 1835">
              <a:extLst>
                <a:ext uri="{FF2B5EF4-FFF2-40B4-BE49-F238E27FC236}">
                  <a16:creationId xmlns:a16="http://schemas.microsoft.com/office/drawing/2014/main" id="{07C419F3-0AF3-4C2F-B284-7410D9567A69}"/>
                </a:ext>
              </a:extLst>
            </p:cNvPr>
            <p:cNvSpPr/>
            <p:nvPr/>
          </p:nvSpPr>
          <p:spPr>
            <a:xfrm>
              <a:off x="3804137" y="885740"/>
              <a:ext cx="2436354" cy="2637746"/>
            </a:xfrm>
            <a:custGeom>
              <a:avLst/>
              <a:gdLst/>
              <a:ahLst/>
              <a:cxnLst/>
              <a:rect l="0" t="0" r="0" b="0"/>
              <a:pathLst>
                <a:path w="2436444" h="2637955">
                  <a:moveTo>
                    <a:pt x="0" y="0"/>
                  </a:moveTo>
                  <a:lnTo>
                    <a:pt x="2436444" y="0"/>
                  </a:lnTo>
                  <a:lnTo>
                    <a:pt x="2436444" y="2637955"/>
                  </a:lnTo>
                  <a:lnTo>
                    <a:pt x="0" y="2637955"/>
                  </a:lnTo>
                  <a:lnTo>
                    <a:pt x="0" y="0"/>
                  </a:lnTo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9E7D7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20" name="Shape 134">
              <a:extLst>
                <a:ext uri="{FF2B5EF4-FFF2-40B4-BE49-F238E27FC236}">
                  <a16:creationId xmlns:a16="http://schemas.microsoft.com/office/drawing/2014/main" id="{D3B8B10B-15E6-45E8-A84E-19632FE759B4}"/>
                </a:ext>
              </a:extLst>
            </p:cNvPr>
            <p:cNvSpPr/>
            <p:nvPr/>
          </p:nvSpPr>
          <p:spPr>
            <a:xfrm>
              <a:off x="3199227" y="1936147"/>
              <a:ext cx="440293" cy="537040"/>
            </a:xfrm>
            <a:custGeom>
              <a:avLst/>
              <a:gdLst/>
              <a:ahLst/>
              <a:cxnLst/>
              <a:rect l="0" t="0" r="0" b="0"/>
              <a:pathLst>
                <a:path w="440309" h="537083">
                  <a:moveTo>
                    <a:pt x="5334" y="0"/>
                  </a:moveTo>
                  <a:lnTo>
                    <a:pt x="431800" y="0"/>
                  </a:lnTo>
                  <a:lnTo>
                    <a:pt x="431800" y="39116"/>
                  </a:lnTo>
                  <a:lnTo>
                    <a:pt x="76686" y="487553"/>
                  </a:lnTo>
                  <a:lnTo>
                    <a:pt x="440309" y="487553"/>
                  </a:lnTo>
                  <a:lnTo>
                    <a:pt x="440309" y="536702"/>
                  </a:lnTo>
                  <a:lnTo>
                    <a:pt x="0" y="537083"/>
                  </a:lnTo>
                  <a:lnTo>
                    <a:pt x="0" y="497840"/>
                  </a:lnTo>
                  <a:lnTo>
                    <a:pt x="355841" y="49403"/>
                  </a:lnTo>
                  <a:lnTo>
                    <a:pt x="5334" y="49403"/>
                  </a:lnTo>
                  <a:lnTo>
                    <a:pt x="5334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20F0E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21" name="Shape 135">
              <a:extLst>
                <a:ext uri="{FF2B5EF4-FFF2-40B4-BE49-F238E27FC236}">
                  <a16:creationId xmlns:a16="http://schemas.microsoft.com/office/drawing/2014/main" id="{7240EC41-4C6F-4CE8-9A43-EB9C79E04E8E}"/>
                </a:ext>
              </a:extLst>
            </p:cNvPr>
            <p:cNvSpPr/>
            <p:nvPr/>
          </p:nvSpPr>
          <p:spPr>
            <a:xfrm>
              <a:off x="3828241" y="1936150"/>
              <a:ext cx="448801" cy="537041"/>
            </a:xfrm>
            <a:custGeom>
              <a:avLst/>
              <a:gdLst/>
              <a:ahLst/>
              <a:cxnLst/>
              <a:rect l="0" t="0" r="0" b="0"/>
              <a:pathLst>
                <a:path w="448818" h="537084">
                  <a:moveTo>
                    <a:pt x="0" y="0"/>
                  </a:moveTo>
                  <a:lnTo>
                    <a:pt x="56769" y="0"/>
                  </a:lnTo>
                  <a:lnTo>
                    <a:pt x="56769" y="239395"/>
                  </a:lnTo>
                  <a:lnTo>
                    <a:pt x="392811" y="239395"/>
                  </a:lnTo>
                  <a:lnTo>
                    <a:pt x="392811" y="0"/>
                  </a:lnTo>
                  <a:lnTo>
                    <a:pt x="448818" y="0"/>
                  </a:lnTo>
                  <a:lnTo>
                    <a:pt x="448818" y="537084"/>
                  </a:lnTo>
                  <a:lnTo>
                    <a:pt x="392811" y="537084"/>
                  </a:lnTo>
                  <a:lnTo>
                    <a:pt x="392811" y="289179"/>
                  </a:lnTo>
                  <a:lnTo>
                    <a:pt x="56769" y="289179"/>
                  </a:lnTo>
                  <a:lnTo>
                    <a:pt x="56769" y="537083"/>
                  </a:lnTo>
                  <a:lnTo>
                    <a:pt x="0" y="537083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EBE4DD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22" name="Shape 136">
              <a:extLst>
                <a:ext uri="{FF2B5EF4-FFF2-40B4-BE49-F238E27FC236}">
                  <a16:creationId xmlns:a16="http://schemas.microsoft.com/office/drawing/2014/main" id="{A7231099-ECE7-42C9-B0C6-98984D6F61EC}"/>
                </a:ext>
              </a:extLst>
            </p:cNvPr>
            <p:cNvSpPr/>
            <p:nvPr/>
          </p:nvSpPr>
          <p:spPr>
            <a:xfrm>
              <a:off x="4442639" y="1936147"/>
              <a:ext cx="273223" cy="537040"/>
            </a:xfrm>
            <a:custGeom>
              <a:avLst/>
              <a:gdLst/>
              <a:ahLst/>
              <a:cxnLst/>
              <a:rect l="0" t="0" r="0" b="0"/>
              <a:pathLst>
                <a:path w="273233" h="537083">
                  <a:moveTo>
                    <a:pt x="245491" y="0"/>
                  </a:moveTo>
                  <a:lnTo>
                    <a:pt x="273233" y="0"/>
                  </a:lnTo>
                  <a:lnTo>
                    <a:pt x="273233" y="59424"/>
                  </a:lnTo>
                  <a:lnTo>
                    <a:pt x="273123" y="59180"/>
                  </a:lnTo>
                  <a:lnTo>
                    <a:pt x="144008" y="347599"/>
                  </a:lnTo>
                  <a:lnTo>
                    <a:pt x="273233" y="347599"/>
                  </a:lnTo>
                  <a:lnTo>
                    <a:pt x="273233" y="393573"/>
                  </a:lnTo>
                  <a:lnTo>
                    <a:pt x="123427" y="393573"/>
                  </a:lnTo>
                  <a:lnTo>
                    <a:pt x="59182" y="537083"/>
                  </a:lnTo>
                  <a:lnTo>
                    <a:pt x="0" y="537083"/>
                  </a:lnTo>
                  <a:lnTo>
                    <a:pt x="245491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EBE4DD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23" name="Shape 137">
              <a:extLst>
                <a:ext uri="{FF2B5EF4-FFF2-40B4-BE49-F238E27FC236}">
                  <a16:creationId xmlns:a16="http://schemas.microsoft.com/office/drawing/2014/main" id="{307B84B0-B7E2-47A3-A0FE-2D871B87F7AA}"/>
                </a:ext>
              </a:extLst>
            </p:cNvPr>
            <p:cNvSpPr/>
            <p:nvPr/>
          </p:nvSpPr>
          <p:spPr>
            <a:xfrm>
              <a:off x="4715861" y="1936147"/>
              <a:ext cx="274000" cy="537040"/>
            </a:xfrm>
            <a:custGeom>
              <a:avLst/>
              <a:gdLst/>
              <a:ahLst/>
              <a:cxnLst/>
              <a:rect l="0" t="0" r="0" b="0"/>
              <a:pathLst>
                <a:path w="274010" h="537083">
                  <a:moveTo>
                    <a:pt x="0" y="0"/>
                  </a:moveTo>
                  <a:lnTo>
                    <a:pt x="28265" y="0"/>
                  </a:lnTo>
                  <a:lnTo>
                    <a:pt x="274010" y="537083"/>
                  </a:lnTo>
                  <a:lnTo>
                    <a:pt x="214194" y="537083"/>
                  </a:lnTo>
                  <a:lnTo>
                    <a:pt x="149840" y="393573"/>
                  </a:lnTo>
                  <a:lnTo>
                    <a:pt x="0" y="393573"/>
                  </a:lnTo>
                  <a:lnTo>
                    <a:pt x="0" y="347599"/>
                  </a:lnTo>
                  <a:lnTo>
                    <a:pt x="129225" y="347599"/>
                  </a:lnTo>
                  <a:lnTo>
                    <a:pt x="0" y="59424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EBE4DD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24" name="Shape 138">
              <a:extLst>
                <a:ext uri="{FF2B5EF4-FFF2-40B4-BE49-F238E27FC236}">
                  <a16:creationId xmlns:a16="http://schemas.microsoft.com/office/drawing/2014/main" id="{179D0878-449D-4C43-903D-3D02BDEAA0EC}"/>
                </a:ext>
              </a:extLst>
            </p:cNvPr>
            <p:cNvSpPr/>
            <p:nvPr/>
          </p:nvSpPr>
          <p:spPr>
            <a:xfrm>
              <a:off x="5154956" y="1936147"/>
              <a:ext cx="453119" cy="537421"/>
            </a:xfrm>
            <a:custGeom>
              <a:avLst/>
              <a:gdLst/>
              <a:ahLst/>
              <a:cxnLst/>
              <a:rect l="0" t="0" r="0" b="0"/>
              <a:pathLst>
                <a:path w="453136" h="537464">
                  <a:moveTo>
                    <a:pt x="0" y="0"/>
                  </a:moveTo>
                  <a:lnTo>
                    <a:pt x="56769" y="0"/>
                  </a:lnTo>
                  <a:lnTo>
                    <a:pt x="56769" y="324341"/>
                  </a:lnTo>
                  <a:lnTo>
                    <a:pt x="372491" y="0"/>
                  </a:lnTo>
                  <a:lnTo>
                    <a:pt x="437642" y="0"/>
                  </a:lnTo>
                  <a:lnTo>
                    <a:pt x="204983" y="244005"/>
                  </a:lnTo>
                  <a:lnTo>
                    <a:pt x="453136" y="537464"/>
                  </a:lnTo>
                  <a:lnTo>
                    <a:pt x="385826" y="537083"/>
                  </a:lnTo>
                  <a:lnTo>
                    <a:pt x="166701" y="284801"/>
                  </a:lnTo>
                  <a:lnTo>
                    <a:pt x="56769" y="395786"/>
                  </a:lnTo>
                  <a:lnTo>
                    <a:pt x="56769" y="537083"/>
                  </a:lnTo>
                  <a:lnTo>
                    <a:pt x="0" y="537083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EBE4DD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25" name="Shape 139">
              <a:extLst>
                <a:ext uri="{FF2B5EF4-FFF2-40B4-BE49-F238E27FC236}">
                  <a16:creationId xmlns:a16="http://schemas.microsoft.com/office/drawing/2014/main" id="{92CED19F-81C5-4390-A29A-2A5D4928A018}"/>
                </a:ext>
              </a:extLst>
            </p:cNvPr>
            <p:cNvSpPr/>
            <p:nvPr/>
          </p:nvSpPr>
          <p:spPr>
            <a:xfrm>
              <a:off x="5777233" y="1936147"/>
              <a:ext cx="453373" cy="537421"/>
            </a:xfrm>
            <a:custGeom>
              <a:avLst/>
              <a:gdLst/>
              <a:ahLst/>
              <a:cxnLst/>
              <a:rect l="0" t="0" r="0" b="0"/>
              <a:pathLst>
                <a:path w="453390" h="537464">
                  <a:moveTo>
                    <a:pt x="0" y="0"/>
                  </a:moveTo>
                  <a:lnTo>
                    <a:pt x="56769" y="0"/>
                  </a:lnTo>
                  <a:lnTo>
                    <a:pt x="56769" y="324211"/>
                  </a:lnTo>
                  <a:lnTo>
                    <a:pt x="372364" y="0"/>
                  </a:lnTo>
                  <a:lnTo>
                    <a:pt x="437515" y="0"/>
                  </a:lnTo>
                  <a:lnTo>
                    <a:pt x="204999" y="243724"/>
                  </a:lnTo>
                  <a:lnTo>
                    <a:pt x="453390" y="537464"/>
                  </a:lnTo>
                  <a:lnTo>
                    <a:pt x="386080" y="537083"/>
                  </a:lnTo>
                  <a:lnTo>
                    <a:pt x="166777" y="284597"/>
                  </a:lnTo>
                  <a:lnTo>
                    <a:pt x="56769" y="395778"/>
                  </a:lnTo>
                  <a:lnTo>
                    <a:pt x="56769" y="537083"/>
                  </a:lnTo>
                  <a:lnTo>
                    <a:pt x="0" y="537083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EBE4DD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26" name="Shape 140">
              <a:extLst>
                <a:ext uri="{FF2B5EF4-FFF2-40B4-BE49-F238E27FC236}">
                  <a16:creationId xmlns:a16="http://schemas.microsoft.com/office/drawing/2014/main" id="{CC212F94-8934-4EA7-B502-069166C288DB}"/>
                </a:ext>
              </a:extLst>
            </p:cNvPr>
            <p:cNvSpPr/>
            <p:nvPr/>
          </p:nvSpPr>
          <p:spPr>
            <a:xfrm>
              <a:off x="6332709" y="1931612"/>
              <a:ext cx="281676" cy="545933"/>
            </a:xfrm>
            <a:custGeom>
              <a:avLst/>
              <a:gdLst/>
              <a:ahLst/>
              <a:cxnLst/>
              <a:rect l="0" t="0" r="0" b="0"/>
              <a:pathLst>
                <a:path w="281686" h="545976">
                  <a:moveTo>
                    <a:pt x="281686" y="0"/>
                  </a:moveTo>
                  <a:lnTo>
                    <a:pt x="281686" y="50850"/>
                  </a:lnTo>
                  <a:lnTo>
                    <a:pt x="237017" y="54702"/>
                  </a:lnTo>
                  <a:cubicBezTo>
                    <a:pt x="221983" y="57468"/>
                    <a:pt x="207214" y="61671"/>
                    <a:pt x="192913" y="67272"/>
                  </a:cubicBezTo>
                  <a:cubicBezTo>
                    <a:pt x="165875" y="77851"/>
                    <a:pt x="141288" y="93841"/>
                    <a:pt x="120650" y="114262"/>
                  </a:cubicBezTo>
                  <a:cubicBezTo>
                    <a:pt x="100241" y="134405"/>
                    <a:pt x="84048" y="158408"/>
                    <a:pt x="73025" y="184874"/>
                  </a:cubicBezTo>
                  <a:cubicBezTo>
                    <a:pt x="61455" y="213068"/>
                    <a:pt x="55702" y="243307"/>
                    <a:pt x="56134" y="273774"/>
                  </a:cubicBezTo>
                  <a:cubicBezTo>
                    <a:pt x="55741" y="304242"/>
                    <a:pt x="61481" y="334480"/>
                    <a:pt x="73025" y="362674"/>
                  </a:cubicBezTo>
                  <a:cubicBezTo>
                    <a:pt x="95148" y="416611"/>
                    <a:pt x="138367" y="459156"/>
                    <a:pt x="192659" y="480403"/>
                  </a:cubicBezTo>
                  <a:cubicBezTo>
                    <a:pt x="207054" y="485744"/>
                    <a:pt x="221894" y="489674"/>
                    <a:pt x="236971" y="492162"/>
                  </a:cubicBezTo>
                  <a:lnTo>
                    <a:pt x="281686" y="495193"/>
                  </a:lnTo>
                  <a:lnTo>
                    <a:pt x="281686" y="545976"/>
                  </a:lnTo>
                  <a:lnTo>
                    <a:pt x="225552" y="541174"/>
                  </a:lnTo>
                  <a:cubicBezTo>
                    <a:pt x="206737" y="537773"/>
                    <a:pt x="188240" y="532613"/>
                    <a:pt x="170307" y="525742"/>
                  </a:cubicBezTo>
                  <a:cubicBezTo>
                    <a:pt x="103112" y="499936"/>
                    <a:pt x="49352" y="447828"/>
                    <a:pt x="21463" y="381471"/>
                  </a:cubicBezTo>
                  <a:cubicBezTo>
                    <a:pt x="7176" y="347066"/>
                    <a:pt x="13" y="310135"/>
                    <a:pt x="381" y="272885"/>
                  </a:cubicBezTo>
                  <a:cubicBezTo>
                    <a:pt x="0" y="235903"/>
                    <a:pt x="7086" y="199238"/>
                    <a:pt x="21209" y="165062"/>
                  </a:cubicBezTo>
                  <a:cubicBezTo>
                    <a:pt x="48984" y="98641"/>
                    <a:pt x="102578" y="46381"/>
                    <a:pt x="169672" y="20282"/>
                  </a:cubicBezTo>
                  <a:cubicBezTo>
                    <a:pt x="187792" y="13510"/>
                    <a:pt x="206371" y="8431"/>
                    <a:pt x="225180" y="5045"/>
                  </a:cubicBezTo>
                  <a:lnTo>
                    <a:pt x="281686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20F0E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27" name="Shape 141">
              <a:extLst>
                <a:ext uri="{FF2B5EF4-FFF2-40B4-BE49-F238E27FC236}">
                  <a16:creationId xmlns:a16="http://schemas.microsoft.com/office/drawing/2014/main" id="{84CD2827-8026-4CB0-88BC-659EFB40F9D9}"/>
                </a:ext>
              </a:extLst>
            </p:cNvPr>
            <p:cNvSpPr/>
            <p:nvPr/>
          </p:nvSpPr>
          <p:spPr>
            <a:xfrm>
              <a:off x="6614385" y="1931578"/>
              <a:ext cx="282222" cy="546409"/>
            </a:xfrm>
            <a:custGeom>
              <a:avLst/>
              <a:gdLst/>
              <a:ahLst/>
              <a:cxnLst/>
              <a:rect l="0" t="0" r="0" b="0"/>
              <a:pathLst>
                <a:path w="282232" h="546452">
                  <a:moveTo>
                    <a:pt x="381" y="0"/>
                  </a:moveTo>
                  <a:cubicBezTo>
                    <a:pt x="38459" y="0"/>
                    <a:pt x="76537" y="6772"/>
                    <a:pt x="112776" y="20317"/>
                  </a:cubicBezTo>
                  <a:cubicBezTo>
                    <a:pt x="145885" y="33321"/>
                    <a:pt x="176099" y="52739"/>
                    <a:pt x="201676" y="77467"/>
                  </a:cubicBezTo>
                  <a:cubicBezTo>
                    <a:pt x="227013" y="102092"/>
                    <a:pt x="247104" y="131607"/>
                    <a:pt x="260731" y="164207"/>
                  </a:cubicBezTo>
                  <a:cubicBezTo>
                    <a:pt x="275069" y="198688"/>
                    <a:pt x="282232" y="235708"/>
                    <a:pt x="281813" y="273047"/>
                  </a:cubicBezTo>
                  <a:cubicBezTo>
                    <a:pt x="282220" y="310423"/>
                    <a:pt x="275057" y="347494"/>
                    <a:pt x="260731" y="382012"/>
                  </a:cubicBezTo>
                  <a:cubicBezTo>
                    <a:pt x="247079" y="414601"/>
                    <a:pt x="226987" y="444103"/>
                    <a:pt x="201676" y="468754"/>
                  </a:cubicBezTo>
                  <a:cubicBezTo>
                    <a:pt x="176099" y="493480"/>
                    <a:pt x="145885" y="512899"/>
                    <a:pt x="112776" y="525904"/>
                  </a:cubicBezTo>
                  <a:cubicBezTo>
                    <a:pt x="77127" y="539594"/>
                    <a:pt x="39205" y="546452"/>
                    <a:pt x="1016" y="546097"/>
                  </a:cubicBezTo>
                  <a:lnTo>
                    <a:pt x="0" y="546010"/>
                  </a:lnTo>
                  <a:lnTo>
                    <a:pt x="0" y="495228"/>
                  </a:lnTo>
                  <a:lnTo>
                    <a:pt x="1016" y="495297"/>
                  </a:lnTo>
                  <a:cubicBezTo>
                    <a:pt x="31433" y="495550"/>
                    <a:pt x="61620" y="489950"/>
                    <a:pt x="89916" y="478787"/>
                  </a:cubicBezTo>
                  <a:cubicBezTo>
                    <a:pt x="116764" y="468195"/>
                    <a:pt x="141148" y="452205"/>
                    <a:pt x="161544" y="431797"/>
                  </a:cubicBezTo>
                  <a:cubicBezTo>
                    <a:pt x="181763" y="411604"/>
                    <a:pt x="197777" y="387613"/>
                    <a:pt x="208661" y="361185"/>
                  </a:cubicBezTo>
                  <a:cubicBezTo>
                    <a:pt x="220231" y="332991"/>
                    <a:pt x="225971" y="302752"/>
                    <a:pt x="225552" y="272285"/>
                  </a:cubicBezTo>
                  <a:cubicBezTo>
                    <a:pt x="225984" y="241817"/>
                    <a:pt x="220231" y="211579"/>
                    <a:pt x="208661" y="183385"/>
                  </a:cubicBezTo>
                  <a:cubicBezTo>
                    <a:pt x="197612" y="157502"/>
                    <a:pt x="181597" y="134032"/>
                    <a:pt x="161544" y="114297"/>
                  </a:cubicBezTo>
                  <a:cubicBezTo>
                    <a:pt x="141160" y="93837"/>
                    <a:pt x="116777" y="77809"/>
                    <a:pt x="89916" y="67180"/>
                  </a:cubicBezTo>
                  <a:cubicBezTo>
                    <a:pt x="61608" y="56054"/>
                    <a:pt x="31433" y="50492"/>
                    <a:pt x="1016" y="50797"/>
                  </a:cubicBezTo>
                  <a:lnTo>
                    <a:pt x="0" y="50884"/>
                  </a:lnTo>
                  <a:lnTo>
                    <a:pt x="0" y="34"/>
                  </a:lnTo>
                  <a:lnTo>
                    <a:pt x="381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20F0E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</p:grpSp>
      <p:sp>
        <p:nvSpPr>
          <p:cNvPr id="28" name="Rectangle 142">
            <a:extLst>
              <a:ext uri="{FF2B5EF4-FFF2-40B4-BE49-F238E27FC236}">
                <a16:creationId xmlns:a16="http://schemas.microsoft.com/office/drawing/2014/main" id="{E1FD98D5-E35B-4FA8-A326-EC5E526E6817}"/>
              </a:ext>
            </a:extLst>
          </p:cNvPr>
          <p:cNvSpPr/>
          <p:nvPr/>
        </p:nvSpPr>
        <p:spPr>
          <a:xfrm>
            <a:off x="2016170" y="4976425"/>
            <a:ext cx="8826853" cy="615399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050" b="1" dirty="0">
                <a:solidFill>
                  <a:srgbClr val="9E7D70"/>
                </a:solidFill>
                <a:effectLst/>
                <a:latin typeface="Montserrat" panose="00000500000000000000" pitchFamily="2" charset="-52"/>
                <a:ea typeface="Montserrat" panose="00000500000000000000" pitchFamily="2" charset="-52"/>
                <a:cs typeface="Montserrat" panose="00000500000000000000" pitchFamily="2" charset="-52"/>
              </a:rPr>
              <a:t>ТРИКОТАЖ, КОТОРЫЙ ВЯЖЕТ ИСТОРИЮ</a:t>
            </a:r>
            <a:endParaRPr lang="ru-RU" sz="1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15934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833">
            <a:extLst>
              <a:ext uri="{FF2B5EF4-FFF2-40B4-BE49-F238E27FC236}">
                <a16:creationId xmlns:a16="http://schemas.microsoft.com/office/drawing/2014/main" id="{DB571A38-A7C9-465A-91F3-97C951907786}"/>
              </a:ext>
            </a:extLst>
          </p:cNvPr>
          <p:cNvSpPr/>
          <p:nvPr/>
        </p:nvSpPr>
        <p:spPr>
          <a:xfrm>
            <a:off x="-1" y="-2"/>
            <a:ext cx="12192001" cy="6858001"/>
          </a:xfrm>
          <a:custGeom>
            <a:avLst/>
            <a:gdLst/>
            <a:ahLst/>
            <a:cxnLst/>
            <a:rect l="0" t="0" r="0" b="0"/>
            <a:pathLst>
              <a:path w="10671569" h="7542492">
                <a:moveTo>
                  <a:pt x="0" y="0"/>
                </a:moveTo>
                <a:lnTo>
                  <a:pt x="10671569" y="0"/>
                </a:lnTo>
                <a:lnTo>
                  <a:pt x="10671569" y="7542492"/>
                </a:lnTo>
                <a:lnTo>
                  <a:pt x="0" y="7542492"/>
                </a:lnTo>
                <a:lnTo>
                  <a:pt x="0" y="0"/>
                </a:lnTo>
              </a:path>
            </a:pathLst>
          </a:custGeom>
          <a:ln w="0" cap="flat">
            <a:miter lim="127000"/>
          </a:ln>
        </p:spPr>
        <p:style>
          <a:lnRef idx="0">
            <a:srgbClr val="000000">
              <a:alpha val="0"/>
            </a:srgbClr>
          </a:lnRef>
          <a:fillRef idx="1">
            <a:srgbClr val="9E7D70"/>
          </a:fillRef>
          <a:effectRef idx="0">
            <a:scrgbClr r="0" g="0" b="0"/>
          </a:effectRef>
          <a:fontRef idx="none"/>
        </p:style>
        <p:txBody>
          <a:bodyPr/>
          <a:lstStyle/>
          <a:p>
            <a:endParaRPr lang="ru-RU"/>
          </a:p>
        </p:txBody>
      </p:sp>
      <p:sp>
        <p:nvSpPr>
          <p:cNvPr id="18" name="Shape 1834">
            <a:extLst>
              <a:ext uri="{FF2B5EF4-FFF2-40B4-BE49-F238E27FC236}">
                <a16:creationId xmlns:a16="http://schemas.microsoft.com/office/drawing/2014/main" id="{2B57128A-3BCA-4941-A3EA-4F7E054A86D4}"/>
              </a:ext>
            </a:extLst>
          </p:cNvPr>
          <p:cNvSpPr/>
          <p:nvPr/>
        </p:nvSpPr>
        <p:spPr>
          <a:xfrm>
            <a:off x="542513" y="567266"/>
            <a:ext cx="11106976" cy="5757333"/>
          </a:xfrm>
          <a:custGeom>
            <a:avLst/>
            <a:gdLst/>
            <a:ahLst/>
            <a:cxnLst/>
            <a:rect l="0" t="0" r="0" b="0"/>
            <a:pathLst>
              <a:path w="9772523" h="6621005">
                <a:moveTo>
                  <a:pt x="0" y="0"/>
                </a:moveTo>
                <a:lnTo>
                  <a:pt x="9772523" y="0"/>
                </a:lnTo>
                <a:lnTo>
                  <a:pt x="9772523" y="6621005"/>
                </a:lnTo>
                <a:lnTo>
                  <a:pt x="0" y="6621005"/>
                </a:lnTo>
                <a:lnTo>
                  <a:pt x="0" y="0"/>
                </a:lnTo>
              </a:path>
            </a:pathLst>
          </a:custGeom>
          <a:ln w="0" cap="flat">
            <a:miter lim="127000"/>
          </a:ln>
        </p:spPr>
        <p:style>
          <a:lnRef idx="0">
            <a:srgbClr val="000000">
              <a:alpha val="0"/>
            </a:srgbClr>
          </a:lnRef>
          <a:fillRef idx="1">
            <a:srgbClr val="EBE4DD"/>
          </a:fillRef>
          <a:effectRef idx="0">
            <a:scrgbClr r="0" g="0" b="0"/>
          </a:effectRef>
          <a:fontRef idx="none"/>
        </p:style>
        <p:txBody>
          <a:bodyPr/>
          <a:lstStyle/>
          <a:p>
            <a:endParaRPr lang="ru-RU" dirty="0"/>
          </a:p>
        </p:txBody>
      </p:sp>
      <p:grpSp>
        <p:nvGrpSpPr>
          <p:cNvPr id="29" name="Группа 28">
            <a:extLst>
              <a:ext uri="{FF2B5EF4-FFF2-40B4-BE49-F238E27FC236}">
                <a16:creationId xmlns:a16="http://schemas.microsoft.com/office/drawing/2014/main" id="{052AEC31-902F-4492-9633-E5826BA5C3E5}"/>
              </a:ext>
            </a:extLst>
          </p:cNvPr>
          <p:cNvGrpSpPr/>
          <p:nvPr/>
        </p:nvGrpSpPr>
        <p:grpSpPr>
          <a:xfrm>
            <a:off x="4247309" y="1392728"/>
            <a:ext cx="3697380" cy="2637746"/>
            <a:chOff x="3199227" y="885740"/>
            <a:chExt cx="3697380" cy="2637746"/>
          </a:xfrm>
        </p:grpSpPr>
        <p:sp>
          <p:nvSpPr>
            <p:cNvPr id="19" name="Shape 1835">
              <a:extLst>
                <a:ext uri="{FF2B5EF4-FFF2-40B4-BE49-F238E27FC236}">
                  <a16:creationId xmlns:a16="http://schemas.microsoft.com/office/drawing/2014/main" id="{07C419F3-0AF3-4C2F-B284-7410D9567A69}"/>
                </a:ext>
              </a:extLst>
            </p:cNvPr>
            <p:cNvSpPr/>
            <p:nvPr/>
          </p:nvSpPr>
          <p:spPr>
            <a:xfrm>
              <a:off x="3804137" y="885740"/>
              <a:ext cx="2436354" cy="2637746"/>
            </a:xfrm>
            <a:custGeom>
              <a:avLst/>
              <a:gdLst/>
              <a:ahLst/>
              <a:cxnLst/>
              <a:rect l="0" t="0" r="0" b="0"/>
              <a:pathLst>
                <a:path w="2436444" h="2637955">
                  <a:moveTo>
                    <a:pt x="0" y="0"/>
                  </a:moveTo>
                  <a:lnTo>
                    <a:pt x="2436444" y="0"/>
                  </a:lnTo>
                  <a:lnTo>
                    <a:pt x="2436444" y="2637955"/>
                  </a:lnTo>
                  <a:lnTo>
                    <a:pt x="0" y="2637955"/>
                  </a:lnTo>
                  <a:lnTo>
                    <a:pt x="0" y="0"/>
                  </a:lnTo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9E7D7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20" name="Shape 134">
              <a:extLst>
                <a:ext uri="{FF2B5EF4-FFF2-40B4-BE49-F238E27FC236}">
                  <a16:creationId xmlns:a16="http://schemas.microsoft.com/office/drawing/2014/main" id="{D3B8B10B-15E6-45E8-A84E-19632FE759B4}"/>
                </a:ext>
              </a:extLst>
            </p:cNvPr>
            <p:cNvSpPr/>
            <p:nvPr/>
          </p:nvSpPr>
          <p:spPr>
            <a:xfrm>
              <a:off x="3199227" y="1936147"/>
              <a:ext cx="440293" cy="537040"/>
            </a:xfrm>
            <a:custGeom>
              <a:avLst/>
              <a:gdLst/>
              <a:ahLst/>
              <a:cxnLst/>
              <a:rect l="0" t="0" r="0" b="0"/>
              <a:pathLst>
                <a:path w="440309" h="537083">
                  <a:moveTo>
                    <a:pt x="5334" y="0"/>
                  </a:moveTo>
                  <a:lnTo>
                    <a:pt x="431800" y="0"/>
                  </a:lnTo>
                  <a:lnTo>
                    <a:pt x="431800" y="39116"/>
                  </a:lnTo>
                  <a:lnTo>
                    <a:pt x="76686" y="487553"/>
                  </a:lnTo>
                  <a:lnTo>
                    <a:pt x="440309" y="487553"/>
                  </a:lnTo>
                  <a:lnTo>
                    <a:pt x="440309" y="536702"/>
                  </a:lnTo>
                  <a:lnTo>
                    <a:pt x="0" y="537083"/>
                  </a:lnTo>
                  <a:lnTo>
                    <a:pt x="0" y="497840"/>
                  </a:lnTo>
                  <a:lnTo>
                    <a:pt x="355841" y="49403"/>
                  </a:lnTo>
                  <a:lnTo>
                    <a:pt x="5334" y="49403"/>
                  </a:lnTo>
                  <a:lnTo>
                    <a:pt x="5334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20F0E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21" name="Shape 135">
              <a:extLst>
                <a:ext uri="{FF2B5EF4-FFF2-40B4-BE49-F238E27FC236}">
                  <a16:creationId xmlns:a16="http://schemas.microsoft.com/office/drawing/2014/main" id="{7240EC41-4C6F-4CE8-9A43-EB9C79E04E8E}"/>
                </a:ext>
              </a:extLst>
            </p:cNvPr>
            <p:cNvSpPr/>
            <p:nvPr/>
          </p:nvSpPr>
          <p:spPr>
            <a:xfrm>
              <a:off x="3828241" y="1936150"/>
              <a:ext cx="448801" cy="537041"/>
            </a:xfrm>
            <a:custGeom>
              <a:avLst/>
              <a:gdLst/>
              <a:ahLst/>
              <a:cxnLst/>
              <a:rect l="0" t="0" r="0" b="0"/>
              <a:pathLst>
                <a:path w="448818" h="537084">
                  <a:moveTo>
                    <a:pt x="0" y="0"/>
                  </a:moveTo>
                  <a:lnTo>
                    <a:pt x="56769" y="0"/>
                  </a:lnTo>
                  <a:lnTo>
                    <a:pt x="56769" y="239395"/>
                  </a:lnTo>
                  <a:lnTo>
                    <a:pt x="392811" y="239395"/>
                  </a:lnTo>
                  <a:lnTo>
                    <a:pt x="392811" y="0"/>
                  </a:lnTo>
                  <a:lnTo>
                    <a:pt x="448818" y="0"/>
                  </a:lnTo>
                  <a:lnTo>
                    <a:pt x="448818" y="537084"/>
                  </a:lnTo>
                  <a:lnTo>
                    <a:pt x="392811" y="537084"/>
                  </a:lnTo>
                  <a:lnTo>
                    <a:pt x="392811" y="289179"/>
                  </a:lnTo>
                  <a:lnTo>
                    <a:pt x="56769" y="289179"/>
                  </a:lnTo>
                  <a:lnTo>
                    <a:pt x="56769" y="537083"/>
                  </a:lnTo>
                  <a:lnTo>
                    <a:pt x="0" y="537083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EBE4DD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22" name="Shape 136">
              <a:extLst>
                <a:ext uri="{FF2B5EF4-FFF2-40B4-BE49-F238E27FC236}">
                  <a16:creationId xmlns:a16="http://schemas.microsoft.com/office/drawing/2014/main" id="{A7231099-ECE7-42C9-B0C6-98984D6F61EC}"/>
                </a:ext>
              </a:extLst>
            </p:cNvPr>
            <p:cNvSpPr/>
            <p:nvPr/>
          </p:nvSpPr>
          <p:spPr>
            <a:xfrm>
              <a:off x="4442639" y="1936147"/>
              <a:ext cx="273223" cy="537040"/>
            </a:xfrm>
            <a:custGeom>
              <a:avLst/>
              <a:gdLst/>
              <a:ahLst/>
              <a:cxnLst/>
              <a:rect l="0" t="0" r="0" b="0"/>
              <a:pathLst>
                <a:path w="273233" h="537083">
                  <a:moveTo>
                    <a:pt x="245491" y="0"/>
                  </a:moveTo>
                  <a:lnTo>
                    <a:pt x="273233" y="0"/>
                  </a:lnTo>
                  <a:lnTo>
                    <a:pt x="273233" y="59424"/>
                  </a:lnTo>
                  <a:lnTo>
                    <a:pt x="273123" y="59180"/>
                  </a:lnTo>
                  <a:lnTo>
                    <a:pt x="144008" y="347599"/>
                  </a:lnTo>
                  <a:lnTo>
                    <a:pt x="273233" y="347599"/>
                  </a:lnTo>
                  <a:lnTo>
                    <a:pt x="273233" y="393573"/>
                  </a:lnTo>
                  <a:lnTo>
                    <a:pt x="123427" y="393573"/>
                  </a:lnTo>
                  <a:lnTo>
                    <a:pt x="59182" y="537083"/>
                  </a:lnTo>
                  <a:lnTo>
                    <a:pt x="0" y="537083"/>
                  </a:lnTo>
                  <a:lnTo>
                    <a:pt x="245491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EBE4DD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23" name="Shape 137">
              <a:extLst>
                <a:ext uri="{FF2B5EF4-FFF2-40B4-BE49-F238E27FC236}">
                  <a16:creationId xmlns:a16="http://schemas.microsoft.com/office/drawing/2014/main" id="{307B84B0-B7E2-47A3-A0FE-2D871B87F7AA}"/>
                </a:ext>
              </a:extLst>
            </p:cNvPr>
            <p:cNvSpPr/>
            <p:nvPr/>
          </p:nvSpPr>
          <p:spPr>
            <a:xfrm>
              <a:off x="4715861" y="1936147"/>
              <a:ext cx="274000" cy="537040"/>
            </a:xfrm>
            <a:custGeom>
              <a:avLst/>
              <a:gdLst/>
              <a:ahLst/>
              <a:cxnLst/>
              <a:rect l="0" t="0" r="0" b="0"/>
              <a:pathLst>
                <a:path w="274010" h="537083">
                  <a:moveTo>
                    <a:pt x="0" y="0"/>
                  </a:moveTo>
                  <a:lnTo>
                    <a:pt x="28265" y="0"/>
                  </a:lnTo>
                  <a:lnTo>
                    <a:pt x="274010" y="537083"/>
                  </a:lnTo>
                  <a:lnTo>
                    <a:pt x="214194" y="537083"/>
                  </a:lnTo>
                  <a:lnTo>
                    <a:pt x="149840" y="393573"/>
                  </a:lnTo>
                  <a:lnTo>
                    <a:pt x="0" y="393573"/>
                  </a:lnTo>
                  <a:lnTo>
                    <a:pt x="0" y="347599"/>
                  </a:lnTo>
                  <a:lnTo>
                    <a:pt x="129225" y="347599"/>
                  </a:lnTo>
                  <a:lnTo>
                    <a:pt x="0" y="59424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EBE4DD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24" name="Shape 138">
              <a:extLst>
                <a:ext uri="{FF2B5EF4-FFF2-40B4-BE49-F238E27FC236}">
                  <a16:creationId xmlns:a16="http://schemas.microsoft.com/office/drawing/2014/main" id="{179D0878-449D-4C43-903D-3D02BDEAA0EC}"/>
                </a:ext>
              </a:extLst>
            </p:cNvPr>
            <p:cNvSpPr/>
            <p:nvPr/>
          </p:nvSpPr>
          <p:spPr>
            <a:xfrm>
              <a:off x="5154956" y="1936147"/>
              <a:ext cx="453119" cy="537421"/>
            </a:xfrm>
            <a:custGeom>
              <a:avLst/>
              <a:gdLst/>
              <a:ahLst/>
              <a:cxnLst/>
              <a:rect l="0" t="0" r="0" b="0"/>
              <a:pathLst>
                <a:path w="453136" h="537464">
                  <a:moveTo>
                    <a:pt x="0" y="0"/>
                  </a:moveTo>
                  <a:lnTo>
                    <a:pt x="56769" y="0"/>
                  </a:lnTo>
                  <a:lnTo>
                    <a:pt x="56769" y="324341"/>
                  </a:lnTo>
                  <a:lnTo>
                    <a:pt x="372491" y="0"/>
                  </a:lnTo>
                  <a:lnTo>
                    <a:pt x="437642" y="0"/>
                  </a:lnTo>
                  <a:lnTo>
                    <a:pt x="204983" y="244005"/>
                  </a:lnTo>
                  <a:lnTo>
                    <a:pt x="453136" y="537464"/>
                  </a:lnTo>
                  <a:lnTo>
                    <a:pt x="385826" y="537083"/>
                  </a:lnTo>
                  <a:lnTo>
                    <a:pt x="166701" y="284801"/>
                  </a:lnTo>
                  <a:lnTo>
                    <a:pt x="56769" y="395786"/>
                  </a:lnTo>
                  <a:lnTo>
                    <a:pt x="56769" y="537083"/>
                  </a:lnTo>
                  <a:lnTo>
                    <a:pt x="0" y="537083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EBE4DD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25" name="Shape 139">
              <a:extLst>
                <a:ext uri="{FF2B5EF4-FFF2-40B4-BE49-F238E27FC236}">
                  <a16:creationId xmlns:a16="http://schemas.microsoft.com/office/drawing/2014/main" id="{92CED19F-81C5-4390-A29A-2A5D4928A018}"/>
                </a:ext>
              </a:extLst>
            </p:cNvPr>
            <p:cNvSpPr/>
            <p:nvPr/>
          </p:nvSpPr>
          <p:spPr>
            <a:xfrm>
              <a:off x="5777233" y="1936147"/>
              <a:ext cx="453373" cy="537421"/>
            </a:xfrm>
            <a:custGeom>
              <a:avLst/>
              <a:gdLst/>
              <a:ahLst/>
              <a:cxnLst/>
              <a:rect l="0" t="0" r="0" b="0"/>
              <a:pathLst>
                <a:path w="453390" h="537464">
                  <a:moveTo>
                    <a:pt x="0" y="0"/>
                  </a:moveTo>
                  <a:lnTo>
                    <a:pt x="56769" y="0"/>
                  </a:lnTo>
                  <a:lnTo>
                    <a:pt x="56769" y="324211"/>
                  </a:lnTo>
                  <a:lnTo>
                    <a:pt x="372364" y="0"/>
                  </a:lnTo>
                  <a:lnTo>
                    <a:pt x="437515" y="0"/>
                  </a:lnTo>
                  <a:lnTo>
                    <a:pt x="204999" y="243724"/>
                  </a:lnTo>
                  <a:lnTo>
                    <a:pt x="453390" y="537464"/>
                  </a:lnTo>
                  <a:lnTo>
                    <a:pt x="386080" y="537083"/>
                  </a:lnTo>
                  <a:lnTo>
                    <a:pt x="166777" y="284597"/>
                  </a:lnTo>
                  <a:lnTo>
                    <a:pt x="56769" y="395778"/>
                  </a:lnTo>
                  <a:lnTo>
                    <a:pt x="56769" y="537083"/>
                  </a:lnTo>
                  <a:lnTo>
                    <a:pt x="0" y="537083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EBE4DD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26" name="Shape 140">
              <a:extLst>
                <a:ext uri="{FF2B5EF4-FFF2-40B4-BE49-F238E27FC236}">
                  <a16:creationId xmlns:a16="http://schemas.microsoft.com/office/drawing/2014/main" id="{CC212F94-8934-4EA7-B502-069166C288DB}"/>
                </a:ext>
              </a:extLst>
            </p:cNvPr>
            <p:cNvSpPr/>
            <p:nvPr/>
          </p:nvSpPr>
          <p:spPr>
            <a:xfrm>
              <a:off x="6332709" y="1931612"/>
              <a:ext cx="281676" cy="545933"/>
            </a:xfrm>
            <a:custGeom>
              <a:avLst/>
              <a:gdLst/>
              <a:ahLst/>
              <a:cxnLst/>
              <a:rect l="0" t="0" r="0" b="0"/>
              <a:pathLst>
                <a:path w="281686" h="545976">
                  <a:moveTo>
                    <a:pt x="281686" y="0"/>
                  </a:moveTo>
                  <a:lnTo>
                    <a:pt x="281686" y="50850"/>
                  </a:lnTo>
                  <a:lnTo>
                    <a:pt x="237017" y="54702"/>
                  </a:lnTo>
                  <a:cubicBezTo>
                    <a:pt x="221983" y="57468"/>
                    <a:pt x="207214" y="61671"/>
                    <a:pt x="192913" y="67272"/>
                  </a:cubicBezTo>
                  <a:cubicBezTo>
                    <a:pt x="165875" y="77851"/>
                    <a:pt x="141288" y="93841"/>
                    <a:pt x="120650" y="114262"/>
                  </a:cubicBezTo>
                  <a:cubicBezTo>
                    <a:pt x="100241" y="134405"/>
                    <a:pt x="84048" y="158408"/>
                    <a:pt x="73025" y="184874"/>
                  </a:cubicBezTo>
                  <a:cubicBezTo>
                    <a:pt x="61455" y="213068"/>
                    <a:pt x="55702" y="243307"/>
                    <a:pt x="56134" y="273774"/>
                  </a:cubicBezTo>
                  <a:cubicBezTo>
                    <a:pt x="55741" y="304242"/>
                    <a:pt x="61481" y="334480"/>
                    <a:pt x="73025" y="362674"/>
                  </a:cubicBezTo>
                  <a:cubicBezTo>
                    <a:pt x="95148" y="416611"/>
                    <a:pt x="138367" y="459156"/>
                    <a:pt x="192659" y="480403"/>
                  </a:cubicBezTo>
                  <a:cubicBezTo>
                    <a:pt x="207054" y="485744"/>
                    <a:pt x="221894" y="489674"/>
                    <a:pt x="236971" y="492162"/>
                  </a:cubicBezTo>
                  <a:lnTo>
                    <a:pt x="281686" y="495193"/>
                  </a:lnTo>
                  <a:lnTo>
                    <a:pt x="281686" y="545976"/>
                  </a:lnTo>
                  <a:lnTo>
                    <a:pt x="225552" y="541174"/>
                  </a:lnTo>
                  <a:cubicBezTo>
                    <a:pt x="206737" y="537773"/>
                    <a:pt x="188240" y="532613"/>
                    <a:pt x="170307" y="525742"/>
                  </a:cubicBezTo>
                  <a:cubicBezTo>
                    <a:pt x="103112" y="499936"/>
                    <a:pt x="49352" y="447828"/>
                    <a:pt x="21463" y="381471"/>
                  </a:cubicBezTo>
                  <a:cubicBezTo>
                    <a:pt x="7176" y="347066"/>
                    <a:pt x="13" y="310135"/>
                    <a:pt x="381" y="272885"/>
                  </a:cubicBezTo>
                  <a:cubicBezTo>
                    <a:pt x="0" y="235903"/>
                    <a:pt x="7086" y="199238"/>
                    <a:pt x="21209" y="165062"/>
                  </a:cubicBezTo>
                  <a:cubicBezTo>
                    <a:pt x="48984" y="98641"/>
                    <a:pt x="102578" y="46381"/>
                    <a:pt x="169672" y="20282"/>
                  </a:cubicBezTo>
                  <a:cubicBezTo>
                    <a:pt x="187792" y="13510"/>
                    <a:pt x="206371" y="8431"/>
                    <a:pt x="225180" y="5045"/>
                  </a:cubicBezTo>
                  <a:lnTo>
                    <a:pt x="281686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20F0E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  <p:sp>
          <p:nvSpPr>
            <p:cNvPr id="27" name="Shape 141">
              <a:extLst>
                <a:ext uri="{FF2B5EF4-FFF2-40B4-BE49-F238E27FC236}">
                  <a16:creationId xmlns:a16="http://schemas.microsoft.com/office/drawing/2014/main" id="{84CD2827-8026-4CB0-88BC-659EFB40F9D9}"/>
                </a:ext>
              </a:extLst>
            </p:cNvPr>
            <p:cNvSpPr/>
            <p:nvPr/>
          </p:nvSpPr>
          <p:spPr>
            <a:xfrm>
              <a:off x="6614385" y="1931578"/>
              <a:ext cx="282222" cy="546409"/>
            </a:xfrm>
            <a:custGeom>
              <a:avLst/>
              <a:gdLst/>
              <a:ahLst/>
              <a:cxnLst/>
              <a:rect l="0" t="0" r="0" b="0"/>
              <a:pathLst>
                <a:path w="282232" h="546452">
                  <a:moveTo>
                    <a:pt x="381" y="0"/>
                  </a:moveTo>
                  <a:cubicBezTo>
                    <a:pt x="38459" y="0"/>
                    <a:pt x="76537" y="6772"/>
                    <a:pt x="112776" y="20317"/>
                  </a:cubicBezTo>
                  <a:cubicBezTo>
                    <a:pt x="145885" y="33321"/>
                    <a:pt x="176099" y="52739"/>
                    <a:pt x="201676" y="77467"/>
                  </a:cubicBezTo>
                  <a:cubicBezTo>
                    <a:pt x="227013" y="102092"/>
                    <a:pt x="247104" y="131607"/>
                    <a:pt x="260731" y="164207"/>
                  </a:cubicBezTo>
                  <a:cubicBezTo>
                    <a:pt x="275069" y="198688"/>
                    <a:pt x="282232" y="235708"/>
                    <a:pt x="281813" y="273047"/>
                  </a:cubicBezTo>
                  <a:cubicBezTo>
                    <a:pt x="282220" y="310423"/>
                    <a:pt x="275057" y="347494"/>
                    <a:pt x="260731" y="382012"/>
                  </a:cubicBezTo>
                  <a:cubicBezTo>
                    <a:pt x="247079" y="414601"/>
                    <a:pt x="226987" y="444103"/>
                    <a:pt x="201676" y="468754"/>
                  </a:cubicBezTo>
                  <a:cubicBezTo>
                    <a:pt x="176099" y="493480"/>
                    <a:pt x="145885" y="512899"/>
                    <a:pt x="112776" y="525904"/>
                  </a:cubicBezTo>
                  <a:cubicBezTo>
                    <a:pt x="77127" y="539594"/>
                    <a:pt x="39205" y="546452"/>
                    <a:pt x="1016" y="546097"/>
                  </a:cubicBezTo>
                  <a:lnTo>
                    <a:pt x="0" y="546010"/>
                  </a:lnTo>
                  <a:lnTo>
                    <a:pt x="0" y="495228"/>
                  </a:lnTo>
                  <a:lnTo>
                    <a:pt x="1016" y="495297"/>
                  </a:lnTo>
                  <a:cubicBezTo>
                    <a:pt x="31433" y="495550"/>
                    <a:pt x="61620" y="489950"/>
                    <a:pt x="89916" y="478787"/>
                  </a:cubicBezTo>
                  <a:cubicBezTo>
                    <a:pt x="116764" y="468195"/>
                    <a:pt x="141148" y="452205"/>
                    <a:pt x="161544" y="431797"/>
                  </a:cubicBezTo>
                  <a:cubicBezTo>
                    <a:pt x="181763" y="411604"/>
                    <a:pt x="197777" y="387613"/>
                    <a:pt x="208661" y="361185"/>
                  </a:cubicBezTo>
                  <a:cubicBezTo>
                    <a:pt x="220231" y="332991"/>
                    <a:pt x="225971" y="302752"/>
                    <a:pt x="225552" y="272285"/>
                  </a:cubicBezTo>
                  <a:cubicBezTo>
                    <a:pt x="225984" y="241817"/>
                    <a:pt x="220231" y="211579"/>
                    <a:pt x="208661" y="183385"/>
                  </a:cubicBezTo>
                  <a:cubicBezTo>
                    <a:pt x="197612" y="157502"/>
                    <a:pt x="181597" y="134032"/>
                    <a:pt x="161544" y="114297"/>
                  </a:cubicBezTo>
                  <a:cubicBezTo>
                    <a:pt x="141160" y="93837"/>
                    <a:pt x="116777" y="77809"/>
                    <a:pt x="89916" y="67180"/>
                  </a:cubicBezTo>
                  <a:cubicBezTo>
                    <a:pt x="61608" y="56054"/>
                    <a:pt x="31433" y="50492"/>
                    <a:pt x="1016" y="50797"/>
                  </a:cubicBezTo>
                  <a:lnTo>
                    <a:pt x="0" y="50884"/>
                  </a:lnTo>
                  <a:lnTo>
                    <a:pt x="0" y="34"/>
                  </a:lnTo>
                  <a:lnTo>
                    <a:pt x="381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20F0E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ru-RU"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AFAF2F6E-A653-2B09-52A3-8788C9D18895}"/>
              </a:ext>
            </a:extLst>
          </p:cNvPr>
          <p:cNvSpPr txBox="1"/>
          <p:nvPr/>
        </p:nvSpPr>
        <p:spPr>
          <a:xfrm>
            <a:off x="9152151" y="5551055"/>
            <a:ext cx="22074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rgbClr val="AF8F7A"/>
                </a:solidFill>
                <a:latin typeface="Montserrat" panose="00000500000000000000" pitchFamily="2" charset="-52"/>
              </a:rPr>
              <a:t>НАШИ СЕТИ</a:t>
            </a:r>
          </a:p>
        </p:txBody>
      </p:sp>
      <p:pic>
        <p:nvPicPr>
          <p:cNvPr id="6" name="Рисунок 5" descr="Изображение выглядит как шаблон, снимок экрана, дизайн, Графика&#10;&#10;Автоматически созданное описание">
            <a:extLst>
              <a:ext uri="{FF2B5EF4-FFF2-40B4-BE49-F238E27FC236}">
                <a16:creationId xmlns:a16="http://schemas.microsoft.com/office/drawing/2014/main" id="{DFA1394A-C419-5FE7-70D8-56C19A343997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333281" y="3633659"/>
            <a:ext cx="1811793" cy="1811793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CD1F2BD-7AFB-D392-962B-17F52D670741}"/>
              </a:ext>
            </a:extLst>
          </p:cNvPr>
          <p:cNvSpPr txBox="1"/>
          <p:nvPr/>
        </p:nvSpPr>
        <p:spPr>
          <a:xfrm>
            <a:off x="852839" y="5222874"/>
            <a:ext cx="463788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srgbClr val="AF8F7A"/>
                </a:solidFill>
                <a:latin typeface="Montserrat" panose="00000500000000000000" pitchFamily="2" charset="-52"/>
              </a:rPr>
              <a:t>Связь с нами: </a:t>
            </a:r>
          </a:p>
          <a:p>
            <a:r>
              <a:rPr lang="ru-RU" sz="1600" dirty="0">
                <a:solidFill>
                  <a:srgbClr val="AF8F7A"/>
                </a:solidFill>
                <a:latin typeface="Montserrat" panose="00000500000000000000" pitchFamily="2" charset="-52"/>
              </a:rPr>
              <a:t>Отдел продаж: 8 (938) 034-75-79</a:t>
            </a:r>
          </a:p>
          <a:p>
            <a:r>
              <a:rPr lang="ru-RU" sz="1600" dirty="0">
                <a:solidFill>
                  <a:srgbClr val="AF8F7A"/>
                </a:solidFill>
                <a:latin typeface="Montserrat" panose="00000500000000000000" pitchFamily="2" charset="-52"/>
              </a:rPr>
              <a:t>Отдел маркетинга: 8 (963) 284-20-89</a:t>
            </a:r>
          </a:p>
        </p:txBody>
      </p:sp>
    </p:spTree>
    <p:extLst>
      <p:ext uri="{BB962C8B-B14F-4D97-AF65-F5344CB8AC3E}">
        <p14:creationId xmlns:p14="http://schemas.microsoft.com/office/powerpoint/2010/main" val="2457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45002F8D-84DA-4B36-99D8-5C6B014069B1}"/>
              </a:ext>
            </a:extLst>
          </p:cNvPr>
          <p:cNvSpPr/>
          <p:nvPr/>
        </p:nvSpPr>
        <p:spPr>
          <a:xfrm>
            <a:off x="1181819" y="2507278"/>
            <a:ext cx="10315914" cy="3505332"/>
          </a:xfrm>
          <a:prstGeom prst="rect">
            <a:avLst/>
          </a:prstGeom>
          <a:solidFill>
            <a:srgbClr val="F3EF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Shape 34">
            <a:extLst>
              <a:ext uri="{FF2B5EF4-FFF2-40B4-BE49-F238E27FC236}">
                <a16:creationId xmlns:a16="http://schemas.microsoft.com/office/drawing/2014/main" id="{824B4478-A6D5-475F-B09D-E7FDA4D33D32}"/>
              </a:ext>
            </a:extLst>
          </p:cNvPr>
          <p:cNvSpPr/>
          <p:nvPr/>
        </p:nvSpPr>
        <p:spPr>
          <a:xfrm>
            <a:off x="1006504" y="1265583"/>
            <a:ext cx="760095" cy="0"/>
          </a:xfrm>
          <a:custGeom>
            <a:avLst/>
            <a:gdLst/>
            <a:ahLst/>
            <a:cxnLst/>
            <a:rect l="0" t="0" r="0" b="0"/>
            <a:pathLst>
              <a:path w="760209">
                <a:moveTo>
                  <a:pt x="0" y="0"/>
                </a:moveTo>
                <a:lnTo>
                  <a:pt x="760209" y="0"/>
                </a:lnTo>
              </a:path>
            </a:pathLst>
          </a:custGeom>
          <a:ln w="25400" cap="flat">
            <a:miter lim="127000"/>
          </a:ln>
        </p:spPr>
        <p:style>
          <a:lnRef idx="1">
            <a:srgbClr val="120F0E"/>
          </a:lnRef>
          <a:fillRef idx="0">
            <a:srgbClr val="000000">
              <a:alpha val="0"/>
            </a:srgbClr>
          </a:fillRef>
          <a:effectRef idx="0">
            <a:scrgbClr r="0" g="0" b="0"/>
          </a:effectRef>
          <a:fontRef idx="none"/>
        </p:style>
        <p:txBody>
          <a:bodyPr/>
          <a:lstStyle/>
          <a:p>
            <a:endParaRPr lang="ru-RU"/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F34E3065-A41E-44B8-A0B9-53782C0E83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540" y="69874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0459" tIns="45720" rIns="91440" bIns="252333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FBFEA1E-75B5-4C00-BB78-A4EB469C0F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9972" y="845389"/>
            <a:ext cx="2601961" cy="1046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4400" b="0" i="0" u="none" strike="noStrike" cap="none" normalizeH="0" baseline="0" dirty="0">
                <a:ln>
                  <a:noFill/>
                </a:ln>
                <a:solidFill>
                  <a:srgbClr val="9E7D7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О НАС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B5BFE98-ECC6-465B-9FB7-C63AAF764232}"/>
              </a:ext>
            </a:extLst>
          </p:cNvPr>
          <p:cNvSpPr txBox="1"/>
          <p:nvPr/>
        </p:nvSpPr>
        <p:spPr>
          <a:xfrm>
            <a:off x="1323721" y="3051793"/>
            <a:ext cx="646537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Крупносерийное трикотажное производство полного цикла оснащено современным оборудованием, обеспечивающим полный контроль на каждом этапе — от разработки моделей до выпуска готовой продукции. </a:t>
            </a:r>
          </a:p>
          <a:p>
            <a:endParaRPr lang="ru-RU" sz="1400" dirty="0"/>
          </a:p>
          <a:p>
            <a:r>
              <a:rPr lang="ru-RU" sz="1400" dirty="0"/>
              <a:t>Мы специализируемся на верхнем трикотаже: жакетах, джемперах, свитерах, платьях, брюках и многом другом. Вязальные станки последнего поколения позволяют создавать сложные узоры и бесшовные изделия с высокой точностью. </a:t>
            </a:r>
          </a:p>
          <a:p>
            <a:endParaRPr lang="ru-RU" sz="1400" dirty="0"/>
          </a:p>
          <a:p>
            <a:r>
              <a:rPr lang="ru-RU" sz="1400" dirty="0"/>
              <a:t>Использование экологически чистого сырья и инновационных технологий гарантирует стабильное качество и долговечность каждой вещи</a:t>
            </a:r>
            <a:endParaRPr lang="ru-RU" sz="1400" dirty="0">
              <a:latin typeface="Corbel Light" panose="020B0303020204020204" pitchFamily="34" charset="0"/>
            </a:endParaRP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D272BD28-8F16-4F52-85F6-36A9B3DA4C6C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89093" y="494103"/>
            <a:ext cx="3324399" cy="4983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1967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9F270E21-3E05-4EF3-A5DD-F39BBDFA2D2A}"/>
              </a:ext>
            </a:extLst>
          </p:cNvPr>
          <p:cNvSpPr/>
          <p:nvPr/>
        </p:nvSpPr>
        <p:spPr>
          <a:xfrm>
            <a:off x="601133" y="0"/>
            <a:ext cx="2438400" cy="6858000"/>
          </a:xfrm>
          <a:prstGeom prst="rect">
            <a:avLst/>
          </a:prstGeom>
          <a:solidFill>
            <a:srgbClr val="F3EF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330699F-81E9-6E75-465A-6129D0AA0C7C}"/>
              </a:ext>
            </a:extLst>
          </p:cNvPr>
          <p:cNvSpPr txBox="1"/>
          <p:nvPr/>
        </p:nvSpPr>
        <p:spPr>
          <a:xfrm>
            <a:off x="879874" y="1827143"/>
            <a:ext cx="4776517" cy="37702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900" dirty="0">
                <a:solidFill>
                  <a:schemeClr val="bg1"/>
                </a:solidFill>
                <a:latin typeface="Montserrat" panose="00000500000000000000" pitchFamily="2" charset="-52"/>
              </a:rPr>
              <a:t>Z</a:t>
            </a:r>
            <a:r>
              <a:rPr lang="en-US" sz="23900" dirty="0">
                <a:solidFill>
                  <a:srgbClr val="F3EFEC"/>
                </a:solidFill>
                <a:latin typeface="Montserrat" panose="00000500000000000000" pitchFamily="2" charset="-52"/>
              </a:rPr>
              <a:t>H</a:t>
            </a:r>
            <a:endParaRPr lang="ru-RU" sz="23900" dirty="0">
              <a:solidFill>
                <a:srgbClr val="F3EFEC"/>
              </a:solidFill>
              <a:latin typeface="Montserrat" panose="00000500000000000000" pitchFamily="2" charset="-52"/>
            </a:endParaRPr>
          </a:p>
        </p:txBody>
      </p: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id="{CD8C262C-2425-4B0B-A593-33382C46932D}"/>
              </a:ext>
            </a:extLst>
          </p:cNvPr>
          <p:cNvCxnSpPr>
            <a:cxnSpLocks/>
          </p:cNvCxnSpPr>
          <p:nvPr/>
        </p:nvCxnSpPr>
        <p:spPr>
          <a:xfrm>
            <a:off x="372533" y="736600"/>
            <a:ext cx="745067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ABC13387-D882-4C6B-9112-8767780033BF}"/>
              </a:ext>
            </a:extLst>
          </p:cNvPr>
          <p:cNvSpPr txBox="1"/>
          <p:nvPr/>
        </p:nvSpPr>
        <p:spPr>
          <a:xfrm>
            <a:off x="1117600" y="449551"/>
            <a:ext cx="51764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>
                <a:solidFill>
                  <a:srgbClr val="AF8F7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РАЗРАБОТКА ОБРАЗЦА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33A4DDB-0D29-49A7-8CB4-B4A8D3D597BF}"/>
              </a:ext>
            </a:extLst>
          </p:cNvPr>
          <p:cNvSpPr txBox="1"/>
          <p:nvPr/>
        </p:nvSpPr>
        <p:spPr>
          <a:xfrm>
            <a:off x="4120805" y="1522940"/>
            <a:ext cx="531409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600" dirty="0">
                <a:latin typeface="Corbel Light" panose="020B0303020204020204" pitchFamily="34" charset="0"/>
                <a:ea typeface="PT Astra Sans" panose="020B0603020203020204" pitchFamily="34" charset="-52"/>
                <a:cs typeface="Times New Roman" panose="02020603050405020304" pitchFamily="18" charset="0"/>
              </a:rPr>
              <a:t>Получение образца и технического задания.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5221496-E93B-458E-BF10-BDED7A1D18D1}"/>
              </a:ext>
            </a:extLst>
          </p:cNvPr>
          <p:cNvSpPr txBox="1"/>
          <p:nvPr/>
        </p:nvSpPr>
        <p:spPr>
          <a:xfrm>
            <a:off x="4120805" y="1231830"/>
            <a:ext cx="11085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AF8F7A"/>
                </a:solidFill>
                <a:latin typeface="Unnamed" pitchFamily="2" charset="0"/>
                <a:cs typeface="Times New Roman" panose="02020603050405020304" pitchFamily="18" charset="0"/>
              </a:rPr>
              <a:t>Этап 1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1FF81A3-E4A4-4DD0-9D05-F9B6FEAA8547}"/>
              </a:ext>
            </a:extLst>
          </p:cNvPr>
          <p:cNvSpPr txBox="1"/>
          <p:nvPr/>
        </p:nvSpPr>
        <p:spPr>
          <a:xfrm>
            <a:off x="4120805" y="1947514"/>
            <a:ext cx="11085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AF8F7A"/>
                </a:solidFill>
                <a:latin typeface="Unnamed" pitchFamily="2" charset="0"/>
                <a:cs typeface="Times New Roman" panose="02020603050405020304" pitchFamily="18" charset="0"/>
              </a:rPr>
              <a:t>Этап 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99B8F27-9C81-4427-A735-680F3BD9EE77}"/>
              </a:ext>
            </a:extLst>
          </p:cNvPr>
          <p:cNvSpPr txBox="1"/>
          <p:nvPr/>
        </p:nvSpPr>
        <p:spPr>
          <a:xfrm>
            <a:off x="4143320" y="3169428"/>
            <a:ext cx="11085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AF8F7A"/>
                </a:solidFill>
                <a:latin typeface="Unnamed" pitchFamily="2" charset="0"/>
                <a:cs typeface="Times New Roman" panose="02020603050405020304" pitchFamily="18" charset="0"/>
              </a:rPr>
              <a:t>Этап 3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EB7AE49-BB63-45D9-8DFC-4B0A59C81F93}"/>
              </a:ext>
            </a:extLst>
          </p:cNvPr>
          <p:cNvSpPr txBox="1"/>
          <p:nvPr/>
        </p:nvSpPr>
        <p:spPr>
          <a:xfrm>
            <a:off x="4143320" y="2301239"/>
            <a:ext cx="487368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600" dirty="0">
                <a:latin typeface="Corbel Light" panose="020B0303020204020204" pitchFamily="34" charset="0"/>
                <a:ea typeface="PT Astra Sans" panose="020B0603020203020204" pitchFamily="34" charset="-52"/>
                <a:cs typeface="Times New Roman" panose="02020603050405020304" pitchFamily="18" charset="0"/>
              </a:rPr>
              <a:t>Анализ заказа, рекомендации по подбору пряжи, предоставление предварительной стоимости и сроков выполнения заказа.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38C3307-5DF2-48F9-B7DC-2B506C5DF42B}"/>
              </a:ext>
            </a:extLst>
          </p:cNvPr>
          <p:cNvSpPr txBox="1"/>
          <p:nvPr/>
        </p:nvSpPr>
        <p:spPr>
          <a:xfrm>
            <a:off x="4143320" y="3538760"/>
            <a:ext cx="503204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600" dirty="0">
                <a:latin typeface="Corbel Light" panose="020B0303020204020204" pitchFamily="34" charset="0"/>
                <a:ea typeface="PT Astra Sans" panose="020B0603020203020204" pitchFamily="34" charset="-52"/>
                <a:cs typeface="Times New Roman" panose="02020603050405020304" pitchFamily="18" charset="0"/>
              </a:rPr>
              <a:t>Оплата разработки образца, которая компенсируется при выполнении заказа.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D8B3268-8A0F-4222-BE1C-BA8D2FAD753C}"/>
              </a:ext>
            </a:extLst>
          </p:cNvPr>
          <p:cNvSpPr txBox="1"/>
          <p:nvPr/>
        </p:nvSpPr>
        <p:spPr>
          <a:xfrm>
            <a:off x="4120805" y="4246646"/>
            <a:ext cx="11085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AF8F7A"/>
                </a:solidFill>
                <a:latin typeface="Unnamed" pitchFamily="2" charset="0"/>
                <a:cs typeface="Times New Roman" panose="02020603050405020304" pitchFamily="18" charset="0"/>
              </a:rPr>
              <a:t>Этап 4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D5EDBA1-4966-41E8-BD7A-3439BB55FA2B}"/>
              </a:ext>
            </a:extLst>
          </p:cNvPr>
          <p:cNvSpPr txBox="1"/>
          <p:nvPr/>
        </p:nvSpPr>
        <p:spPr>
          <a:xfrm>
            <a:off x="4120805" y="5313740"/>
            <a:ext cx="11085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AF8F7A"/>
                </a:solidFill>
                <a:latin typeface="Unnamed" pitchFamily="2" charset="0"/>
                <a:cs typeface="Times New Roman" panose="02020603050405020304" pitchFamily="18" charset="0"/>
              </a:rPr>
              <a:t>Этап 5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C5D4388-4D6D-46EB-9F76-D8C9875BE213}"/>
              </a:ext>
            </a:extLst>
          </p:cNvPr>
          <p:cNvSpPr txBox="1"/>
          <p:nvPr/>
        </p:nvSpPr>
        <p:spPr>
          <a:xfrm>
            <a:off x="4120805" y="4615978"/>
            <a:ext cx="514998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600" dirty="0">
                <a:latin typeface="Corbel Light" panose="020B0303020204020204" pitchFamily="34" charset="0"/>
                <a:ea typeface="PT Astra Sans" panose="020B0603020203020204" pitchFamily="34" charset="-52"/>
                <a:cs typeface="Times New Roman" panose="02020603050405020304" pitchFamily="18" charset="0"/>
              </a:rPr>
              <a:t>Изготовление первого образца в течении 2х недель и отправка на согласование заказчику.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ECCEFFE-503F-41C0-9296-8CB9B55A844D}"/>
              </a:ext>
            </a:extLst>
          </p:cNvPr>
          <p:cNvSpPr txBox="1"/>
          <p:nvPr/>
        </p:nvSpPr>
        <p:spPr>
          <a:xfrm>
            <a:off x="4120805" y="5659590"/>
            <a:ext cx="613125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600" dirty="0">
                <a:latin typeface="Corbel Light" panose="020B0303020204020204" pitchFamily="34" charset="0"/>
                <a:ea typeface="PT Astra Sans" panose="020B0603020203020204" pitchFamily="34" charset="-52"/>
                <a:cs typeface="Times New Roman" panose="02020603050405020304" pitchFamily="18" charset="0"/>
              </a:rPr>
              <a:t>Внесение корректировок в изготовленный образец и отправка итогового варианта на подтверждение заказчику.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43468B5D-38C3-4477-BA61-E6A5AA2DFA23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02176" y="4084054"/>
            <a:ext cx="1964904" cy="1473678"/>
          </a:xfrm>
          <a:prstGeom prst="rect">
            <a:avLst/>
          </a:prstGeom>
        </p:spPr>
      </p:pic>
      <p:pic>
        <p:nvPicPr>
          <p:cNvPr id="32" name="Рисунок 31">
            <a:extLst>
              <a:ext uri="{FF2B5EF4-FFF2-40B4-BE49-F238E27FC236}">
                <a16:creationId xmlns:a16="http://schemas.microsoft.com/office/drawing/2014/main" id="{5EA84384-FA7F-4A52-9381-89AC16D6A30E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6200000">
            <a:off x="9446816" y="1658290"/>
            <a:ext cx="1897681" cy="2530241"/>
          </a:xfrm>
          <a:prstGeom prst="rect">
            <a:avLst/>
          </a:prstGeom>
        </p:spPr>
      </p:pic>
      <p:pic>
        <p:nvPicPr>
          <p:cNvPr id="24" name="Рисунок 23">
            <a:extLst>
              <a:ext uri="{FF2B5EF4-FFF2-40B4-BE49-F238E27FC236}">
                <a16:creationId xmlns:a16="http://schemas.microsoft.com/office/drawing/2014/main" id="{D7CD1E4A-3C21-48C3-A6C4-ECA27B8A077A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98700" y="1285009"/>
            <a:ext cx="585452" cy="585452"/>
          </a:xfrm>
          <a:prstGeom prst="rect">
            <a:avLst/>
          </a:prstGeom>
        </p:spPr>
      </p:pic>
      <p:pic>
        <p:nvPicPr>
          <p:cNvPr id="33" name="Рисунок 32">
            <a:extLst>
              <a:ext uri="{FF2B5EF4-FFF2-40B4-BE49-F238E27FC236}">
                <a16:creationId xmlns:a16="http://schemas.microsoft.com/office/drawing/2014/main" id="{E958CEDC-7D06-416D-92FC-06BB41C6B005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98699" y="5498406"/>
            <a:ext cx="585452" cy="585452"/>
          </a:xfrm>
          <a:prstGeom prst="rect">
            <a:avLst/>
          </a:prstGeom>
        </p:spPr>
      </p:pic>
      <p:pic>
        <p:nvPicPr>
          <p:cNvPr id="35" name="Рисунок 34">
            <a:extLst>
              <a:ext uri="{FF2B5EF4-FFF2-40B4-BE49-F238E27FC236}">
                <a16:creationId xmlns:a16="http://schemas.microsoft.com/office/drawing/2014/main" id="{4F2C8A0E-58D4-4FE1-BFF5-9F63B1DB3C71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98699" y="4633386"/>
            <a:ext cx="585452" cy="585452"/>
          </a:xfrm>
          <a:prstGeom prst="rect">
            <a:avLst/>
          </a:prstGeom>
        </p:spPr>
      </p:pic>
      <p:pic>
        <p:nvPicPr>
          <p:cNvPr id="39" name="Рисунок 38">
            <a:extLst>
              <a:ext uri="{FF2B5EF4-FFF2-40B4-BE49-F238E27FC236}">
                <a16:creationId xmlns:a16="http://schemas.microsoft.com/office/drawing/2014/main" id="{31899A8E-759C-4DD9-BB52-4358865F6C9D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98700" y="3539858"/>
            <a:ext cx="585451" cy="585451"/>
          </a:xfrm>
          <a:prstGeom prst="rect">
            <a:avLst/>
          </a:prstGeom>
        </p:spPr>
      </p:pic>
      <p:pic>
        <p:nvPicPr>
          <p:cNvPr id="41" name="Рисунок 40">
            <a:extLst>
              <a:ext uri="{FF2B5EF4-FFF2-40B4-BE49-F238E27FC236}">
                <a16:creationId xmlns:a16="http://schemas.microsoft.com/office/drawing/2014/main" id="{E39EB457-AA2A-4EA6-8C6D-81F1D6CCC584}"/>
              </a:ext>
            </a:extLst>
          </p:cNvPr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68133" y="2353843"/>
            <a:ext cx="646331" cy="646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13081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9F270E21-3E05-4EF3-A5DD-F39BBDFA2D2A}"/>
              </a:ext>
            </a:extLst>
          </p:cNvPr>
          <p:cNvSpPr/>
          <p:nvPr/>
        </p:nvSpPr>
        <p:spPr>
          <a:xfrm>
            <a:off x="601133" y="0"/>
            <a:ext cx="2438400" cy="6858000"/>
          </a:xfrm>
          <a:prstGeom prst="rect">
            <a:avLst/>
          </a:prstGeom>
          <a:solidFill>
            <a:srgbClr val="F3EF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id="{CD8C262C-2425-4B0B-A593-33382C46932D}"/>
              </a:ext>
            </a:extLst>
          </p:cNvPr>
          <p:cNvCxnSpPr>
            <a:cxnSpLocks/>
          </p:cNvCxnSpPr>
          <p:nvPr/>
        </p:nvCxnSpPr>
        <p:spPr>
          <a:xfrm>
            <a:off x="372533" y="736600"/>
            <a:ext cx="745067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ABC13387-D882-4C6B-9112-8767780033BF}"/>
              </a:ext>
            </a:extLst>
          </p:cNvPr>
          <p:cNvSpPr txBox="1"/>
          <p:nvPr/>
        </p:nvSpPr>
        <p:spPr>
          <a:xfrm>
            <a:off x="1117600" y="449551"/>
            <a:ext cx="98908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>
                <a:solidFill>
                  <a:srgbClr val="AF8F7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ПОМОГАЕМ В ПОДБОРЕ ОБРАЗЦОВ ИЗДЕЛИЙ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CD7FBC0-3936-4BF7-8095-8D43E10841E9}"/>
              </a:ext>
            </a:extLst>
          </p:cNvPr>
          <p:cNvSpPr txBox="1"/>
          <p:nvPr/>
        </p:nvSpPr>
        <p:spPr>
          <a:xfrm>
            <a:off x="3273884" y="1988127"/>
            <a:ext cx="5046423" cy="36969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600" dirty="0">
                <a:solidFill>
                  <a:srgbClr val="272727"/>
                </a:solidFill>
                <a:effectLst/>
                <a:latin typeface="Corbel Light" panose="020B0303020204020204" pitchFamily="34" charset="0"/>
                <a:ea typeface="PT Astra Sans" panose="020B0603020203020204" pitchFamily="34" charset="-52"/>
                <a:cs typeface="Times New Roman" panose="02020603050405020304" pitchFamily="18" charset="0"/>
              </a:rPr>
              <a:t>Массовое производство «под ключ» 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AutoNum type="arabicPeriod"/>
            </a:pPr>
            <a:r>
              <a:rPr lang="ru-RU" sz="1600" dirty="0">
                <a:solidFill>
                  <a:srgbClr val="272727"/>
                </a:solidFill>
                <a:effectLst/>
                <a:latin typeface="Corbel Light" panose="020B0303020204020204" pitchFamily="34" charset="0"/>
                <a:ea typeface="PT Astra Sans" panose="020B0603020203020204" pitchFamily="34" charset="-52"/>
                <a:cs typeface="Times New Roman" panose="02020603050405020304" pitchFamily="18" charset="0"/>
              </a:rPr>
              <a:t>Разработка и проектирование изделий. </a:t>
            </a:r>
            <a:endParaRPr lang="en-US" sz="1600" dirty="0">
              <a:solidFill>
                <a:srgbClr val="272727"/>
              </a:solidFill>
              <a:effectLst/>
              <a:latin typeface="Corbel Light" panose="020B0303020204020204" pitchFamily="34" charset="0"/>
              <a:ea typeface="PT Astra Sans" panose="020B0603020203020204" pitchFamily="34" charset="-52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600" dirty="0">
                <a:solidFill>
                  <a:srgbClr val="272727"/>
                </a:solidFill>
                <a:effectLst/>
                <a:latin typeface="Corbel Light" panose="020B0303020204020204" pitchFamily="34" charset="0"/>
                <a:ea typeface="PT Astra Sans" panose="020B0603020203020204" pitchFamily="34" charset="-52"/>
                <a:cs typeface="Times New Roman" panose="02020603050405020304" pitchFamily="18" charset="0"/>
              </a:rPr>
              <a:t>Создание индивидуальных трикотажных изделий с подбором различных пряж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AutoNum type="arabicPeriod" startAt="2"/>
            </a:pPr>
            <a:r>
              <a:rPr lang="ru-RU" sz="1600" dirty="0">
                <a:solidFill>
                  <a:srgbClr val="272727"/>
                </a:solidFill>
                <a:effectLst/>
                <a:latin typeface="Corbel Light" panose="020B0303020204020204" pitchFamily="34" charset="0"/>
                <a:ea typeface="PT Astra Sans" panose="020B0603020203020204" pitchFamily="34" charset="-52"/>
                <a:cs typeface="Times New Roman" panose="02020603050405020304" pitchFamily="18" charset="0"/>
              </a:rPr>
              <a:t>Полный цикл. </a:t>
            </a:r>
            <a:endParaRPr lang="en-US" sz="1600" dirty="0">
              <a:solidFill>
                <a:srgbClr val="272727"/>
              </a:solidFill>
              <a:effectLst/>
              <a:latin typeface="Corbel Light" panose="020B0303020204020204" pitchFamily="34" charset="0"/>
              <a:ea typeface="PT Astra Sans" panose="020B0603020203020204" pitchFamily="34" charset="-52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600" dirty="0">
                <a:solidFill>
                  <a:srgbClr val="272727"/>
                </a:solidFill>
                <a:latin typeface="Corbel Light" panose="020B0303020204020204" pitchFamily="34" charset="0"/>
                <a:ea typeface="PT Astra Sans" panose="020B0603020203020204" pitchFamily="34" charset="-52"/>
                <a:cs typeface="Times New Roman" panose="02020603050405020304" pitchFamily="18" charset="0"/>
              </a:rPr>
              <a:t>Работа </a:t>
            </a:r>
            <a:r>
              <a:rPr lang="ru-RU" sz="1600" dirty="0">
                <a:solidFill>
                  <a:srgbClr val="272727"/>
                </a:solidFill>
                <a:effectLst/>
                <a:latin typeface="Corbel Light" panose="020B0303020204020204" pitchFamily="34" charset="0"/>
                <a:ea typeface="PT Astra Sans" panose="020B0603020203020204" pitchFamily="34" charset="-52"/>
                <a:cs typeface="Times New Roman" panose="02020603050405020304" pitchFamily="18" charset="0"/>
              </a:rPr>
              <a:t>от разработки и тестирования до массового выпуска и упаковки.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AutoNum type="arabicPeriod" startAt="3"/>
            </a:pPr>
            <a:r>
              <a:rPr lang="ru-RU" sz="1600" dirty="0">
                <a:solidFill>
                  <a:srgbClr val="272727"/>
                </a:solidFill>
                <a:effectLst/>
                <a:latin typeface="Corbel Light" panose="020B0303020204020204" pitchFamily="34" charset="0"/>
                <a:ea typeface="PT Astra Sans" panose="020B0603020203020204" pitchFamily="34" charset="-52"/>
                <a:cs typeface="Times New Roman" panose="02020603050405020304" pitchFamily="18" charset="0"/>
              </a:rPr>
              <a:t>Контроль качества.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600" dirty="0">
                <a:solidFill>
                  <a:srgbClr val="272727"/>
                </a:solidFill>
                <a:effectLst/>
                <a:latin typeface="Corbel Light" panose="020B0303020204020204" pitchFamily="34" charset="0"/>
                <a:ea typeface="PT Astra Sans" panose="020B0603020203020204" pitchFamily="34" charset="-52"/>
                <a:cs typeface="Times New Roman" panose="02020603050405020304" pitchFamily="18" charset="0"/>
              </a:rPr>
              <a:t>Многоступенчатая система контроля на всех этапах: от выбора сырья до финальной упаковки.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600" dirty="0">
                <a:solidFill>
                  <a:srgbClr val="272727"/>
                </a:solidFill>
                <a:latin typeface="Corbel Light" panose="020B0303020204020204" pitchFamily="34" charset="0"/>
                <a:ea typeface="PT Astra Sans" panose="020B0603020203020204" pitchFamily="34" charset="-52"/>
                <a:cs typeface="Times New Roman" panose="02020603050405020304" pitchFamily="18" charset="0"/>
              </a:rPr>
              <a:t>4.    </a:t>
            </a:r>
            <a:r>
              <a:rPr lang="ru-RU" sz="1600" dirty="0">
                <a:solidFill>
                  <a:srgbClr val="272727"/>
                </a:solidFill>
                <a:effectLst/>
                <a:latin typeface="Corbel Light" panose="020B0303020204020204" pitchFamily="34" charset="0"/>
                <a:ea typeface="PT Astra Sans" panose="020B0603020203020204" pitchFamily="34" charset="-52"/>
                <a:cs typeface="Times New Roman" panose="02020603050405020304" pitchFamily="18" charset="0"/>
              </a:rPr>
              <a:t>Гарантия соблюдения сроков и стандартов качества.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A9E43BC-E725-44CE-9DCE-FE55E36D0186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0426" y="4179793"/>
            <a:ext cx="1464972" cy="2072005"/>
          </a:xfrm>
          <a:prstGeom prst="rect">
            <a:avLst/>
          </a:prstGeom>
        </p:spPr>
      </p:pic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36CCB2EB-516E-455E-AE96-071A64D1DCE1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0426" y="1948961"/>
            <a:ext cx="1464973" cy="2072006"/>
          </a:xfrm>
          <a:prstGeom prst="rect">
            <a:avLst/>
          </a:prstGeom>
        </p:spPr>
      </p:pic>
      <p:pic>
        <p:nvPicPr>
          <p:cNvPr id="24" name="Рисунок 23">
            <a:extLst>
              <a:ext uri="{FF2B5EF4-FFF2-40B4-BE49-F238E27FC236}">
                <a16:creationId xmlns:a16="http://schemas.microsoft.com/office/drawing/2014/main" id="{07400C39-6736-4C19-9A4D-5CBD3DD92508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43156" y="4238335"/>
            <a:ext cx="2771274" cy="2078456"/>
          </a:xfrm>
          <a:prstGeom prst="rect">
            <a:avLst/>
          </a:prstGeom>
        </p:spPr>
      </p:pic>
      <p:pic>
        <p:nvPicPr>
          <p:cNvPr id="25" name="Рисунок 24">
            <a:extLst>
              <a:ext uri="{FF2B5EF4-FFF2-40B4-BE49-F238E27FC236}">
                <a16:creationId xmlns:a16="http://schemas.microsoft.com/office/drawing/2014/main" id="{FD79B34B-2706-48A2-83DA-4336B2933DDD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43156" y="2099430"/>
            <a:ext cx="2816524" cy="1584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46475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9F270E21-3E05-4EF3-A5DD-F39BBDFA2D2A}"/>
              </a:ext>
            </a:extLst>
          </p:cNvPr>
          <p:cNvSpPr/>
          <p:nvPr/>
        </p:nvSpPr>
        <p:spPr>
          <a:xfrm>
            <a:off x="601133" y="0"/>
            <a:ext cx="2438400" cy="6858000"/>
          </a:xfrm>
          <a:prstGeom prst="rect">
            <a:avLst/>
          </a:prstGeom>
          <a:solidFill>
            <a:srgbClr val="F3EF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id="{CD8C262C-2425-4B0B-A593-33382C46932D}"/>
              </a:ext>
            </a:extLst>
          </p:cNvPr>
          <p:cNvCxnSpPr>
            <a:cxnSpLocks/>
          </p:cNvCxnSpPr>
          <p:nvPr/>
        </p:nvCxnSpPr>
        <p:spPr>
          <a:xfrm>
            <a:off x="372533" y="736600"/>
            <a:ext cx="745067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ABC13387-D882-4C6B-9112-8767780033BF}"/>
              </a:ext>
            </a:extLst>
          </p:cNvPr>
          <p:cNvSpPr txBox="1"/>
          <p:nvPr/>
        </p:nvSpPr>
        <p:spPr>
          <a:xfrm>
            <a:off x="1248386" y="444212"/>
            <a:ext cx="9560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>
                <a:solidFill>
                  <a:srgbClr val="AF8F7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ЗАКАЗ ПОД ВАШИМ БРЕНДОМ (СТМ)</a:t>
            </a:r>
            <a:endParaRPr lang="ru-RU" sz="3200" dirty="0">
              <a:solidFill>
                <a:srgbClr val="AF8F7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904BEC4-D3C2-4744-9931-4B80CBCBDCD5}"/>
              </a:ext>
            </a:extLst>
          </p:cNvPr>
          <p:cNvSpPr txBox="1"/>
          <p:nvPr/>
        </p:nvSpPr>
        <p:spPr>
          <a:xfrm>
            <a:off x="4487336" y="5553536"/>
            <a:ext cx="710353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latin typeface="Unnamed" pitchFamily="2" charset="0"/>
                <a:cs typeface="Times New Roman" panose="02020603050405020304" pitchFamily="18" charset="0"/>
              </a:rPr>
              <a:t>Сроки исполнения заказа устанавливаются индивидуально и обсуждаются в каждом отдельном случае с Вашем менеджером.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AD0107C-4910-70E8-D9BD-589C74067895}"/>
              </a:ext>
            </a:extLst>
          </p:cNvPr>
          <p:cNvSpPr txBox="1"/>
          <p:nvPr/>
        </p:nvSpPr>
        <p:spPr>
          <a:xfrm>
            <a:off x="879874" y="1827143"/>
            <a:ext cx="4776517" cy="37702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900" dirty="0">
                <a:solidFill>
                  <a:schemeClr val="bg1"/>
                </a:solidFill>
                <a:latin typeface="Montserrat" panose="00000500000000000000" pitchFamily="2" charset="-52"/>
              </a:rPr>
              <a:t>Z</a:t>
            </a:r>
            <a:r>
              <a:rPr lang="en-US" sz="23900" dirty="0">
                <a:solidFill>
                  <a:srgbClr val="F3EFEC"/>
                </a:solidFill>
                <a:latin typeface="Montserrat" panose="00000500000000000000" pitchFamily="2" charset="-52"/>
              </a:rPr>
              <a:t>H</a:t>
            </a:r>
            <a:endParaRPr lang="ru-RU" sz="23900" dirty="0">
              <a:solidFill>
                <a:srgbClr val="F3EFEC"/>
              </a:solidFill>
              <a:latin typeface="Montserrat" panose="00000500000000000000" pitchFamily="2" charset="-52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0B08432-4177-4D97-B8DD-1BBEF883673A}"/>
              </a:ext>
            </a:extLst>
          </p:cNvPr>
          <p:cNvSpPr txBox="1"/>
          <p:nvPr/>
        </p:nvSpPr>
        <p:spPr>
          <a:xfrm>
            <a:off x="4487336" y="1905506"/>
            <a:ext cx="694343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effectLst/>
                <a:latin typeface="Corbel Light" panose="020B0303020204020204" pitchFamily="34" charset="0"/>
                <a:ea typeface="Times New Roman" panose="02020603050405020304" pitchFamily="18" charset="0"/>
              </a:rPr>
              <a:t>Получите профессиональную консультацию у менеджера нашей компании, который обеспечит полное сопровождение на всех этапах сотрудничества с фабрикой: </a:t>
            </a:r>
          </a:p>
          <a:p>
            <a:endParaRPr lang="ru-RU" sz="1600" dirty="0">
              <a:effectLst/>
              <a:latin typeface="Corbel Light" panose="020B030302020402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ru-RU" sz="1600" dirty="0">
                <a:effectLst/>
                <a:latin typeface="Corbel Light" panose="020B0303020204020204" pitchFamily="34" charset="0"/>
                <a:ea typeface="Times New Roman" panose="02020603050405020304" pitchFamily="18" charset="0"/>
              </a:rPr>
              <a:t>проконсультирует по ассортименту коллекций, тенденциям и особенностям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endParaRPr lang="ru-RU" sz="1600" dirty="0">
              <a:effectLst/>
              <a:latin typeface="Corbel Light" panose="020B030302020402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ru-RU" sz="1600" dirty="0">
                <a:effectLst/>
                <a:latin typeface="Corbel Light" panose="020B0303020204020204" pitchFamily="34" charset="0"/>
                <a:ea typeface="Times New Roman" panose="02020603050405020304" pitchFamily="18" charset="0"/>
              </a:rPr>
              <a:t>подберёт оптимальные материалы с учётом пожеланий по качеству и бюджету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endParaRPr lang="ru-RU" sz="1600" dirty="0">
              <a:effectLst/>
              <a:latin typeface="Corbel Light" panose="020B030302020402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ru-RU" sz="1600" dirty="0">
                <a:effectLst/>
                <a:latin typeface="Corbel Light" panose="020B0303020204020204" pitchFamily="34" charset="0"/>
                <a:ea typeface="Times New Roman" panose="02020603050405020304" pitchFamily="18" charset="0"/>
              </a:rPr>
              <a:t>скоординирует и согласует сроки и логистику для точного выполнения заказа.</a:t>
            </a:r>
          </a:p>
        </p:txBody>
      </p:sp>
    </p:spTree>
    <p:extLst>
      <p:ext uri="{BB962C8B-B14F-4D97-AF65-F5344CB8AC3E}">
        <p14:creationId xmlns:p14="http://schemas.microsoft.com/office/powerpoint/2010/main" val="16447827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9F270E21-3E05-4EF3-A5DD-F39BBDFA2D2A}"/>
              </a:ext>
            </a:extLst>
          </p:cNvPr>
          <p:cNvSpPr/>
          <p:nvPr/>
        </p:nvSpPr>
        <p:spPr>
          <a:xfrm>
            <a:off x="601133" y="0"/>
            <a:ext cx="2438400" cy="6858000"/>
          </a:xfrm>
          <a:prstGeom prst="rect">
            <a:avLst/>
          </a:prstGeom>
          <a:solidFill>
            <a:srgbClr val="F3EF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id="{CD8C262C-2425-4B0B-A593-33382C46932D}"/>
              </a:ext>
            </a:extLst>
          </p:cNvPr>
          <p:cNvCxnSpPr>
            <a:cxnSpLocks/>
          </p:cNvCxnSpPr>
          <p:nvPr/>
        </p:nvCxnSpPr>
        <p:spPr>
          <a:xfrm>
            <a:off x="372533" y="736600"/>
            <a:ext cx="745067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ABC13387-D882-4C6B-9112-8767780033BF}"/>
              </a:ext>
            </a:extLst>
          </p:cNvPr>
          <p:cNvSpPr txBox="1"/>
          <p:nvPr/>
        </p:nvSpPr>
        <p:spPr>
          <a:xfrm>
            <a:off x="1248386" y="444212"/>
            <a:ext cx="573105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>
                <a:solidFill>
                  <a:srgbClr val="AF8F7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ОБОРУДОВАНИЕ ФАБРИКИ</a:t>
            </a: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E0389E1F-8FF7-4EE3-A72F-4186EBECD3D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103507" y="1698839"/>
            <a:ext cx="1609513" cy="1721961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E03A5533-773C-4826-A7A5-77D468DCA26C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103507" y="3548273"/>
            <a:ext cx="4592862" cy="2919017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2CB08184-11A1-4AC7-B587-22BC506DE518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826896" y="1698839"/>
            <a:ext cx="2869473" cy="172196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7DF5748-CC08-D572-CAF1-39296B2BB13B}"/>
              </a:ext>
            </a:extLst>
          </p:cNvPr>
          <p:cNvSpPr txBox="1"/>
          <p:nvPr/>
        </p:nvSpPr>
        <p:spPr>
          <a:xfrm>
            <a:off x="879874" y="1827143"/>
            <a:ext cx="4776517" cy="37702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900" dirty="0">
                <a:solidFill>
                  <a:schemeClr val="bg1"/>
                </a:solidFill>
                <a:latin typeface="Montserrat" panose="00000500000000000000" pitchFamily="2" charset="-52"/>
              </a:rPr>
              <a:t>Z</a:t>
            </a:r>
            <a:r>
              <a:rPr lang="en-US" sz="23900" dirty="0">
                <a:solidFill>
                  <a:srgbClr val="F3EFEC"/>
                </a:solidFill>
                <a:latin typeface="Montserrat" panose="00000500000000000000" pitchFamily="2" charset="-52"/>
              </a:rPr>
              <a:t>H</a:t>
            </a:r>
            <a:endParaRPr lang="ru-RU" sz="23900" dirty="0">
              <a:solidFill>
                <a:srgbClr val="F3EFEC"/>
              </a:solidFill>
              <a:latin typeface="Montserrat" panose="00000500000000000000" pitchFamily="2" charset="-52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CD7FBC0-3936-4BF7-8095-8D43E10841E9}"/>
              </a:ext>
            </a:extLst>
          </p:cNvPr>
          <p:cNvSpPr txBox="1"/>
          <p:nvPr/>
        </p:nvSpPr>
        <p:spPr>
          <a:xfrm>
            <a:off x="3214094" y="1826312"/>
            <a:ext cx="3775537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srgbClr val="272727"/>
                </a:solidFill>
                <a:effectLst/>
                <a:latin typeface="Corbel Light" panose="020B0303020204020204" pitchFamily="34" charset="0"/>
                <a:ea typeface="Times New Roman" panose="02020603050405020304" pitchFamily="18" charset="0"/>
              </a:rPr>
              <a:t>В парке оборудования представлены вязальные машины </a:t>
            </a:r>
            <a:r>
              <a:rPr lang="ru-RU" sz="1600" dirty="0" err="1">
                <a:solidFill>
                  <a:srgbClr val="272727"/>
                </a:solidFill>
                <a:effectLst/>
                <a:latin typeface="Corbel Light" panose="020B0303020204020204" pitchFamily="34" charset="0"/>
                <a:ea typeface="Times New Roman" panose="02020603050405020304" pitchFamily="18" charset="0"/>
              </a:rPr>
              <a:t>Stoll</a:t>
            </a:r>
            <a:r>
              <a:rPr lang="ru-RU" sz="1600" dirty="0">
                <a:solidFill>
                  <a:srgbClr val="272727"/>
                </a:solidFill>
                <a:effectLst/>
                <a:latin typeface="Corbel Light" panose="020B0303020204020204" pitchFamily="34" charset="0"/>
                <a:ea typeface="Times New Roman" panose="02020603050405020304" pitchFamily="18" charset="0"/>
              </a:rPr>
              <a:t> классов 1,5; 3; 5; 7; 8 и 12, что позволяет изготавливать вязаные изделия с различной плотностью и структурой</a:t>
            </a:r>
          </a:p>
          <a:p>
            <a:endParaRPr lang="ru-RU" sz="1600" dirty="0">
              <a:solidFill>
                <a:srgbClr val="272727"/>
              </a:solidFill>
              <a:latin typeface="Corbel Light" panose="020B0303020204020204" pitchFamily="34" charset="0"/>
              <a:ea typeface="Times New Roman" panose="02020603050405020304" pitchFamily="18" charset="0"/>
            </a:endParaRPr>
          </a:p>
          <a:p>
            <a:r>
              <a:rPr lang="ru-RU" sz="1600" dirty="0">
                <a:solidFill>
                  <a:srgbClr val="272727"/>
                </a:solidFill>
                <a:effectLst/>
                <a:latin typeface="Corbel Light" panose="020B0303020204020204" pitchFamily="34" charset="0"/>
                <a:ea typeface="Times New Roman" panose="02020603050405020304" pitchFamily="18" charset="0"/>
              </a:rPr>
              <a:t>Установлено </a:t>
            </a:r>
            <a:r>
              <a:rPr lang="ru-RU" sz="1600" dirty="0" err="1">
                <a:solidFill>
                  <a:srgbClr val="272727"/>
                </a:solidFill>
                <a:effectLst/>
                <a:latin typeface="Corbel Light" panose="020B0303020204020204" pitchFamily="34" charset="0"/>
                <a:ea typeface="Times New Roman" panose="02020603050405020304" pitchFamily="18" charset="0"/>
              </a:rPr>
              <a:t>кеттельное</a:t>
            </a:r>
            <a:r>
              <a:rPr lang="ru-RU" sz="1600" dirty="0">
                <a:solidFill>
                  <a:srgbClr val="272727"/>
                </a:solidFill>
                <a:effectLst/>
                <a:latin typeface="Corbel Light" panose="020B0303020204020204" pitchFamily="34" charset="0"/>
                <a:ea typeface="Times New Roman" panose="02020603050405020304" pitchFamily="18" charset="0"/>
              </a:rPr>
              <a:t> оборудование </a:t>
            </a:r>
            <a:r>
              <a:rPr lang="ru-RU" sz="1600" dirty="0" err="1">
                <a:solidFill>
                  <a:srgbClr val="272727"/>
                </a:solidFill>
                <a:effectLst/>
                <a:latin typeface="Corbel Light" panose="020B0303020204020204" pitchFamily="34" charset="0"/>
                <a:ea typeface="Times New Roman" panose="02020603050405020304" pitchFamily="18" charset="0"/>
              </a:rPr>
              <a:t>Complete</a:t>
            </a:r>
            <a:r>
              <a:rPr lang="ru-RU" sz="1600" dirty="0">
                <a:solidFill>
                  <a:srgbClr val="272727"/>
                </a:solidFill>
                <a:effectLst/>
                <a:latin typeface="Corbel Light" panose="020B0303020204020204" pitchFamily="34" charset="0"/>
                <a:ea typeface="Times New Roman" panose="02020603050405020304" pitchFamily="18" charset="0"/>
              </a:rPr>
              <a:t> (Италия) для аккуратного соединения деталей трикотажных изделий, что обеспечивает высокое качество и долговечность. </a:t>
            </a:r>
          </a:p>
          <a:p>
            <a:endParaRPr lang="ru-RU" sz="1600" dirty="0">
              <a:solidFill>
                <a:srgbClr val="272727"/>
              </a:solidFill>
              <a:latin typeface="Corbel Light" panose="020B0303020204020204" pitchFamily="34" charset="0"/>
              <a:ea typeface="Times New Roman" panose="02020603050405020304" pitchFamily="18" charset="0"/>
            </a:endParaRPr>
          </a:p>
          <a:p>
            <a:r>
              <a:rPr lang="ru-RU" sz="1600" dirty="0">
                <a:solidFill>
                  <a:srgbClr val="272727"/>
                </a:solidFill>
                <a:effectLst/>
                <a:latin typeface="Corbel Light" panose="020B0303020204020204" pitchFamily="34" charset="0"/>
                <a:ea typeface="Times New Roman" panose="02020603050405020304" pitchFamily="18" charset="0"/>
              </a:rPr>
              <a:t>Для стирки и сушки используются профессиональные машины </a:t>
            </a:r>
            <a:r>
              <a:rPr lang="ru-RU" sz="1600" dirty="0" err="1">
                <a:solidFill>
                  <a:srgbClr val="272727"/>
                </a:solidFill>
                <a:effectLst/>
                <a:latin typeface="Corbel Light" panose="020B0303020204020204" pitchFamily="34" charset="0"/>
                <a:ea typeface="Times New Roman" panose="02020603050405020304" pitchFamily="18" charset="0"/>
              </a:rPr>
              <a:t>Ipso</a:t>
            </a:r>
            <a:r>
              <a:rPr lang="ru-RU" sz="1600" dirty="0">
                <a:solidFill>
                  <a:srgbClr val="272727"/>
                </a:solidFill>
                <a:effectLst/>
                <a:latin typeface="Corbel Light" panose="020B0303020204020204" pitchFamily="34" charset="0"/>
                <a:ea typeface="Times New Roman" panose="02020603050405020304" pitchFamily="18" charset="0"/>
              </a:rPr>
              <a:t> (Бельгия) и сушильные барабаны </a:t>
            </a:r>
            <a:r>
              <a:rPr lang="ru-RU" sz="1600" dirty="0" err="1">
                <a:solidFill>
                  <a:srgbClr val="272727"/>
                </a:solidFill>
                <a:effectLst/>
                <a:latin typeface="Corbel Light" panose="020B0303020204020204" pitchFamily="34" charset="0"/>
                <a:ea typeface="Times New Roman" panose="02020603050405020304" pitchFamily="18" charset="0"/>
              </a:rPr>
              <a:t>Gerbau</a:t>
            </a:r>
            <a:r>
              <a:rPr lang="ru-RU" sz="1600" dirty="0">
                <a:solidFill>
                  <a:srgbClr val="272727"/>
                </a:solidFill>
                <a:effectLst/>
                <a:latin typeface="Corbel Light" panose="020B0303020204020204" pitchFamily="34" charset="0"/>
                <a:ea typeface="Times New Roman" panose="02020603050405020304" pitchFamily="18" charset="0"/>
              </a:rPr>
              <a:t>, позволяющие бережно обрабатывать изделия и сохраняя их свойства.</a:t>
            </a:r>
            <a:endParaRPr lang="ru-RU" sz="1600" dirty="0">
              <a:effectLst/>
              <a:latin typeface="Corbel Light" panose="020B0303020204020204" pitchFamily="34" charset="0"/>
              <a:ea typeface="PT Astra Sans" panose="020B0603020203020204" pitchFamily="34" charset="-5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8929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Изображение выглядит как Вешалка-плечики, каморка, Сухая чистка, в помещении&#10;&#10;Автоматически созданное описание">
            <a:extLst>
              <a:ext uri="{FF2B5EF4-FFF2-40B4-BE49-F238E27FC236}">
                <a16:creationId xmlns:a16="http://schemas.microsoft.com/office/drawing/2014/main" id="{AFB91B1B-905C-68E8-5DB7-E998F7BC9FBC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9F270E21-3E05-4EF3-A5DD-F39BBDFA2D2A}"/>
              </a:ext>
            </a:extLst>
          </p:cNvPr>
          <p:cNvSpPr/>
          <p:nvPr/>
        </p:nvSpPr>
        <p:spPr>
          <a:xfrm>
            <a:off x="1638299" y="831293"/>
            <a:ext cx="8915400" cy="3514943"/>
          </a:xfrm>
          <a:prstGeom prst="rect">
            <a:avLst/>
          </a:prstGeom>
          <a:solidFill>
            <a:srgbClr val="F3EF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id="{CD8C262C-2425-4B0B-A593-33382C46932D}"/>
              </a:ext>
            </a:extLst>
          </p:cNvPr>
          <p:cNvCxnSpPr>
            <a:cxnSpLocks/>
          </p:cNvCxnSpPr>
          <p:nvPr/>
        </p:nvCxnSpPr>
        <p:spPr>
          <a:xfrm>
            <a:off x="5994400" y="245535"/>
            <a:ext cx="0" cy="68580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ABC13387-D882-4C6B-9112-8767780033BF}"/>
              </a:ext>
            </a:extLst>
          </p:cNvPr>
          <p:cNvSpPr txBox="1"/>
          <p:nvPr/>
        </p:nvSpPr>
        <p:spPr>
          <a:xfrm>
            <a:off x="1813019" y="895427"/>
            <a:ext cx="874068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>
                <a:solidFill>
                  <a:srgbClr val="AF8F7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Производство одежды и аксессуаров под торговой маркой заказчика: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03BC79F-4733-404E-A6B4-657815E8C065}"/>
              </a:ext>
            </a:extLst>
          </p:cNvPr>
          <p:cNvSpPr txBox="1"/>
          <p:nvPr/>
        </p:nvSpPr>
        <p:spPr>
          <a:xfrm>
            <a:off x="1998133" y="2088891"/>
            <a:ext cx="7992533" cy="11734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272727"/>
                </a:solidFill>
                <a:effectLst/>
                <a:latin typeface="Corbel Light" panose="020B03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Крупные сетевые компании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dirty="0" err="1">
                <a:solidFill>
                  <a:srgbClr val="272727"/>
                </a:solidFill>
                <a:effectLst/>
                <a:latin typeface="Corbel Light" panose="020B03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Селлеры</a:t>
            </a:r>
            <a:r>
              <a:rPr lang="ru-RU" dirty="0">
                <a:solidFill>
                  <a:srgbClr val="272727"/>
                </a:solidFill>
                <a:effectLst/>
                <a:latin typeface="Corbel Light" panose="020B03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272727"/>
                </a:solidFill>
                <a:latin typeface="Corbel Light" panose="020B03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>
                <a:solidFill>
                  <a:srgbClr val="272727"/>
                </a:solidFill>
                <a:effectLst/>
                <a:latin typeface="Corbel Light" panose="020B03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маркетплейсах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272727"/>
                </a:solidFill>
                <a:effectLst/>
                <a:latin typeface="Corbel Light" panose="020B03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Бутики и шоурумы</a:t>
            </a:r>
            <a:endParaRPr lang="ru-RU" dirty="0">
              <a:effectLst/>
              <a:latin typeface="Corbel Light" panose="020B03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4699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9F270E21-3E05-4EF3-A5DD-F39BBDFA2D2A}"/>
              </a:ext>
            </a:extLst>
          </p:cNvPr>
          <p:cNvSpPr/>
          <p:nvPr/>
        </p:nvSpPr>
        <p:spPr>
          <a:xfrm>
            <a:off x="601133" y="0"/>
            <a:ext cx="2438400" cy="6858000"/>
          </a:xfrm>
          <a:prstGeom prst="rect">
            <a:avLst/>
          </a:prstGeom>
          <a:solidFill>
            <a:srgbClr val="F3EF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id="{CD8C262C-2425-4B0B-A593-33382C46932D}"/>
              </a:ext>
            </a:extLst>
          </p:cNvPr>
          <p:cNvCxnSpPr>
            <a:cxnSpLocks/>
          </p:cNvCxnSpPr>
          <p:nvPr/>
        </p:nvCxnSpPr>
        <p:spPr>
          <a:xfrm>
            <a:off x="372533" y="736600"/>
            <a:ext cx="745067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ABC13387-D882-4C6B-9112-8767780033BF}"/>
              </a:ext>
            </a:extLst>
          </p:cNvPr>
          <p:cNvSpPr txBox="1"/>
          <p:nvPr/>
        </p:nvSpPr>
        <p:spPr>
          <a:xfrm>
            <a:off x="1248386" y="444212"/>
            <a:ext cx="62856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>
                <a:solidFill>
                  <a:srgbClr val="AF8F7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УСЛОВИЯ И СРОКИ ЗАКАЗА</a:t>
            </a:r>
            <a:endParaRPr lang="ru-RU" sz="3200" dirty="0">
              <a:solidFill>
                <a:srgbClr val="AF8F7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09D4F31-8F21-DAD1-B188-5A5C04BD7778}"/>
              </a:ext>
            </a:extLst>
          </p:cNvPr>
          <p:cNvSpPr txBox="1"/>
          <p:nvPr/>
        </p:nvSpPr>
        <p:spPr>
          <a:xfrm>
            <a:off x="879874" y="1827143"/>
            <a:ext cx="4776517" cy="37702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900" dirty="0">
                <a:solidFill>
                  <a:schemeClr val="bg1"/>
                </a:solidFill>
                <a:latin typeface="Montserrat" panose="00000500000000000000" pitchFamily="2" charset="-52"/>
              </a:rPr>
              <a:t>Z</a:t>
            </a:r>
            <a:r>
              <a:rPr lang="en-US" sz="23900" dirty="0">
                <a:solidFill>
                  <a:srgbClr val="F3EFEC"/>
                </a:solidFill>
                <a:latin typeface="Montserrat" panose="00000500000000000000" pitchFamily="2" charset="-52"/>
              </a:rPr>
              <a:t>H</a:t>
            </a:r>
            <a:endParaRPr lang="ru-RU" sz="23900" dirty="0">
              <a:solidFill>
                <a:srgbClr val="F3EFEC"/>
              </a:solidFill>
              <a:latin typeface="Montserrat" panose="00000500000000000000" pitchFamily="2" charset="-52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CD7FBC0-3936-4BF7-8095-8D43E10841E9}"/>
              </a:ext>
            </a:extLst>
          </p:cNvPr>
          <p:cNvSpPr txBox="1"/>
          <p:nvPr/>
        </p:nvSpPr>
        <p:spPr>
          <a:xfrm>
            <a:off x="4568206" y="1992176"/>
            <a:ext cx="507612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srgbClr val="272727"/>
                </a:solidFill>
                <a:effectLst/>
                <a:latin typeface="Montserrat" panose="00000500000000000000" pitchFamily="2" charset="-52"/>
                <a:ea typeface="Times New Roman" panose="02020603050405020304" pitchFamily="18" charset="0"/>
              </a:rPr>
              <a:t>От 100 единиц на цвет/размер/модель</a:t>
            </a:r>
            <a:endParaRPr lang="ru-RU" sz="1600" dirty="0">
              <a:effectLst/>
              <a:latin typeface="Montserrat" panose="00000500000000000000" pitchFamily="2" charset="-52"/>
              <a:ea typeface="PT Astra Sans" panose="020B0603020203020204" pitchFamily="34" charset="-5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2A34DBB-4C88-4052-BFF2-52E1FD5D3C2B}"/>
              </a:ext>
            </a:extLst>
          </p:cNvPr>
          <p:cNvSpPr txBox="1"/>
          <p:nvPr/>
        </p:nvSpPr>
        <p:spPr>
          <a:xfrm>
            <a:off x="4568204" y="1530511"/>
            <a:ext cx="421126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AF8F7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Минимальный заказ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6039AF4-5839-433E-AFC8-AF1B42113EB1}"/>
              </a:ext>
            </a:extLst>
          </p:cNvPr>
          <p:cNvSpPr txBox="1"/>
          <p:nvPr/>
        </p:nvSpPr>
        <p:spPr>
          <a:xfrm>
            <a:off x="4568206" y="2789887"/>
            <a:ext cx="507612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srgbClr val="272727"/>
                </a:solidFill>
                <a:effectLst/>
                <a:latin typeface="Montserrat" panose="00000500000000000000" pitchFamily="2" charset="-52"/>
                <a:ea typeface="Times New Roman" panose="02020603050405020304" pitchFamily="18" charset="0"/>
              </a:rPr>
              <a:t>Не более 4-х</a:t>
            </a:r>
            <a:endParaRPr lang="ru-RU" sz="1600" dirty="0">
              <a:effectLst/>
              <a:latin typeface="Montserrat" panose="00000500000000000000" pitchFamily="2" charset="-52"/>
              <a:ea typeface="PT Astra Sans" panose="020B0603020203020204" pitchFamily="34" charset="-52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47B33A1-171D-4CF2-BC91-8BBE057E29C2}"/>
              </a:ext>
            </a:extLst>
          </p:cNvPr>
          <p:cNvSpPr txBox="1"/>
          <p:nvPr/>
        </p:nvSpPr>
        <p:spPr>
          <a:xfrm>
            <a:off x="4568205" y="2328222"/>
            <a:ext cx="69009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AF8F7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Максимальное кол-во размеров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1D6E432-B03A-4B00-AB71-FF80591DF018}"/>
              </a:ext>
            </a:extLst>
          </p:cNvPr>
          <p:cNvSpPr txBox="1"/>
          <p:nvPr/>
        </p:nvSpPr>
        <p:spPr>
          <a:xfrm>
            <a:off x="4568207" y="3677949"/>
            <a:ext cx="507612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srgbClr val="272727"/>
                </a:solidFill>
                <a:effectLst/>
                <a:latin typeface="Montserrat" panose="00000500000000000000" pitchFamily="2" charset="-52"/>
                <a:ea typeface="Times New Roman" panose="02020603050405020304" pitchFamily="18" charset="0"/>
              </a:rPr>
              <a:t>150 000</a:t>
            </a:r>
            <a:endParaRPr lang="ru-RU" sz="1600" dirty="0">
              <a:effectLst/>
              <a:latin typeface="Montserrat" panose="00000500000000000000" pitchFamily="2" charset="-52"/>
              <a:ea typeface="PT Astra Sans" panose="020B0603020203020204" pitchFamily="34" charset="-52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66F67EE-57B0-465A-9FD9-C815F8F82E51}"/>
              </a:ext>
            </a:extLst>
          </p:cNvPr>
          <p:cNvSpPr txBox="1"/>
          <p:nvPr/>
        </p:nvSpPr>
        <p:spPr>
          <a:xfrm>
            <a:off x="4568205" y="3216284"/>
            <a:ext cx="743113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AF8F7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Производственная мощность в год (ед.)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EBA7AB3-A81E-482A-811B-45789880902F}"/>
              </a:ext>
            </a:extLst>
          </p:cNvPr>
          <p:cNvSpPr txBox="1"/>
          <p:nvPr/>
        </p:nvSpPr>
        <p:spPr>
          <a:xfrm>
            <a:off x="4568205" y="5056579"/>
            <a:ext cx="307546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latin typeface="Montserrat" panose="00000500000000000000" pitchFamily="2" charset="-52"/>
              </a:rPr>
              <a:t>От 2-х недель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C7C897C-05DC-4DE5-AE03-DB39747BDFEC}"/>
              </a:ext>
            </a:extLst>
          </p:cNvPr>
          <p:cNvSpPr txBox="1"/>
          <p:nvPr/>
        </p:nvSpPr>
        <p:spPr>
          <a:xfrm>
            <a:off x="4568205" y="4599960"/>
            <a:ext cx="54643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rgbClr val="AF8F7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Срок разработки образца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8D55B2F-0599-46BD-A09A-1BF87F9C999A}"/>
              </a:ext>
            </a:extLst>
          </p:cNvPr>
          <p:cNvSpPr txBox="1"/>
          <p:nvPr/>
        </p:nvSpPr>
        <p:spPr>
          <a:xfrm>
            <a:off x="4568205" y="5854290"/>
            <a:ext cx="307546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latin typeface="Montserrat" panose="00000500000000000000" pitchFamily="2" charset="-52"/>
              </a:rPr>
              <a:t>От 1 месяца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00C2242-0067-4CF2-8B77-0A07CFD46D85}"/>
              </a:ext>
            </a:extLst>
          </p:cNvPr>
          <p:cNvSpPr txBox="1"/>
          <p:nvPr/>
        </p:nvSpPr>
        <p:spPr>
          <a:xfrm>
            <a:off x="4568206" y="5392625"/>
            <a:ext cx="70226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rgbClr val="AF8F7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Срок производства минимального заказа</a:t>
            </a:r>
          </a:p>
        </p:txBody>
      </p:sp>
      <p:cxnSp>
        <p:nvCxnSpPr>
          <p:cNvPr id="26" name="Прямая соединительная линия 25">
            <a:extLst>
              <a:ext uri="{FF2B5EF4-FFF2-40B4-BE49-F238E27FC236}">
                <a16:creationId xmlns:a16="http://schemas.microsoft.com/office/drawing/2014/main" id="{D817038F-6159-45F0-B45B-6FE7914F2A61}"/>
              </a:ext>
            </a:extLst>
          </p:cNvPr>
          <p:cNvCxnSpPr>
            <a:cxnSpLocks/>
          </p:cNvCxnSpPr>
          <p:nvPr/>
        </p:nvCxnSpPr>
        <p:spPr>
          <a:xfrm>
            <a:off x="4685211" y="4294051"/>
            <a:ext cx="6992983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49885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Изображение выглядит как черно-белый, машина, шитье, стальной&#10;&#10;Автоматически созданное описание">
            <a:extLst>
              <a:ext uri="{FF2B5EF4-FFF2-40B4-BE49-F238E27FC236}">
                <a16:creationId xmlns:a16="http://schemas.microsoft.com/office/drawing/2014/main" id="{CDBEDA8B-A3B8-FE46-3230-425CCA41F4B4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45CBAE52-D9E0-39F4-9542-1BAE79950C94}"/>
              </a:ext>
            </a:extLst>
          </p:cNvPr>
          <p:cNvSpPr/>
          <p:nvPr/>
        </p:nvSpPr>
        <p:spPr>
          <a:xfrm>
            <a:off x="1638300" y="668868"/>
            <a:ext cx="8915400" cy="2760132"/>
          </a:xfrm>
          <a:prstGeom prst="rect">
            <a:avLst/>
          </a:prstGeom>
          <a:solidFill>
            <a:srgbClr val="F3EF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A0D0E144-BEEF-E909-6802-CA62A0420746}"/>
              </a:ext>
            </a:extLst>
          </p:cNvPr>
          <p:cNvCxnSpPr>
            <a:cxnSpLocks/>
          </p:cNvCxnSpPr>
          <p:nvPr/>
        </p:nvCxnSpPr>
        <p:spPr>
          <a:xfrm>
            <a:off x="5994400" y="245535"/>
            <a:ext cx="0" cy="68580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ABC13387-D882-4C6B-9112-8767780033BF}"/>
              </a:ext>
            </a:extLst>
          </p:cNvPr>
          <p:cNvSpPr txBox="1"/>
          <p:nvPr/>
        </p:nvSpPr>
        <p:spPr>
          <a:xfrm>
            <a:off x="3905907" y="1109141"/>
            <a:ext cx="417698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>
                <a:solidFill>
                  <a:srgbClr val="AF8F7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СЕРТИФИКАТЫ</a:t>
            </a:r>
            <a:endParaRPr lang="ru-RU" sz="4000" dirty="0">
              <a:solidFill>
                <a:srgbClr val="AF8F7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CD7FBC0-3936-4BF7-8095-8D43E10841E9}"/>
              </a:ext>
            </a:extLst>
          </p:cNvPr>
          <p:cNvSpPr txBox="1"/>
          <p:nvPr/>
        </p:nvSpPr>
        <p:spPr>
          <a:xfrm>
            <a:off x="2729974" y="1853572"/>
            <a:ext cx="65288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effectLst/>
                <a:latin typeface="Corbel Light" panose="020B0303020204020204" pitchFamily="34" charset="0"/>
                <a:ea typeface="PT Astra Sans" panose="020B0603020203020204" pitchFamily="34" charset="-52"/>
                <a:cs typeface="Times New Roman" panose="02020603050405020304" pitchFamily="18" charset="0"/>
              </a:rPr>
              <a:t>Декларации о соответствии ЕАЭС. </a:t>
            </a:r>
          </a:p>
          <a:p>
            <a:pPr algn="ctr"/>
            <a:r>
              <a:rPr lang="ru-RU" sz="2400" dirty="0">
                <a:effectLst/>
                <a:latin typeface="Corbel Light" panose="020B0303020204020204" pitchFamily="34" charset="0"/>
                <a:ea typeface="PT Astra Sans" panose="020B0603020203020204" pitchFamily="34" charset="-52"/>
                <a:cs typeface="Times New Roman" panose="02020603050405020304" pitchFamily="18" charset="0"/>
              </a:rPr>
              <a:t>Сертификаты соответствия.</a:t>
            </a:r>
          </a:p>
        </p:txBody>
      </p:sp>
    </p:spTree>
    <p:extLst>
      <p:ext uri="{BB962C8B-B14F-4D97-AF65-F5344CB8AC3E}">
        <p14:creationId xmlns:p14="http://schemas.microsoft.com/office/powerpoint/2010/main" val="311967074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4529</TotalTime>
  <Words>457</Words>
  <Application>Microsoft Office PowerPoint</Application>
  <PresentationFormat>Широкоэкранный</PresentationFormat>
  <Paragraphs>68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9" baseType="lpstr">
      <vt:lpstr>Arial</vt:lpstr>
      <vt:lpstr>Calibri</vt:lpstr>
      <vt:lpstr>Calibri Light</vt:lpstr>
      <vt:lpstr>Corbel Light</vt:lpstr>
      <vt:lpstr>Courier New</vt:lpstr>
      <vt:lpstr>Montserrat</vt:lpstr>
      <vt:lpstr>Symbol</vt:lpstr>
      <vt:lpstr>Unnamed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Мария Малыхина</dc:creator>
  <cp:lastModifiedBy>Ася Джанибекова</cp:lastModifiedBy>
  <cp:revision>33</cp:revision>
  <dcterms:created xsi:type="dcterms:W3CDTF">2024-10-22T09:20:53Z</dcterms:created>
  <dcterms:modified xsi:type="dcterms:W3CDTF">2025-04-03T07:20:25Z</dcterms:modified>
</cp:coreProperties>
</file>